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88" r:id="rId2"/>
    <p:sldId id="336" r:id="rId3"/>
    <p:sldId id="337" r:id="rId4"/>
    <p:sldId id="338" r:id="rId5"/>
    <p:sldId id="339" r:id="rId6"/>
    <p:sldId id="303" r:id="rId7"/>
    <p:sldId id="306" r:id="rId8"/>
    <p:sldId id="289" r:id="rId9"/>
    <p:sldId id="292" r:id="rId10"/>
    <p:sldId id="340" r:id="rId11"/>
    <p:sldId id="291" r:id="rId12"/>
    <p:sldId id="295" r:id="rId13"/>
    <p:sldId id="304" r:id="rId14"/>
    <p:sldId id="305" r:id="rId15"/>
    <p:sldId id="308" r:id="rId16"/>
    <p:sldId id="309" r:id="rId17"/>
    <p:sldId id="310" r:id="rId18"/>
    <p:sldId id="311" r:id="rId19"/>
    <p:sldId id="312" r:id="rId20"/>
    <p:sldId id="313" r:id="rId21"/>
    <p:sldId id="333" r:id="rId22"/>
    <p:sldId id="347" r:id="rId23"/>
    <p:sldId id="335" r:id="rId24"/>
    <p:sldId id="341" r:id="rId25"/>
    <p:sldId id="342" r:id="rId26"/>
    <p:sldId id="343" r:id="rId27"/>
    <p:sldId id="344" r:id="rId28"/>
    <p:sldId id="345" r:id="rId29"/>
    <p:sldId id="346" r:id="rId30"/>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0427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017" autoAdjust="0"/>
  </p:normalViewPr>
  <p:slideViewPr>
    <p:cSldViewPr snapToObjects="1">
      <p:cViewPr>
        <p:scale>
          <a:sx n="80" d="100"/>
          <a:sy n="80" d="100"/>
        </p:scale>
        <p:origin x="-1086" y="-60"/>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4536"/>
    </p:cViewPr>
  </p:sorterViewPr>
  <p:notesViewPr>
    <p:cSldViewPr snapToObjects="1">
      <p:cViewPr varScale="1">
        <p:scale>
          <a:sx n="80" d="100"/>
          <a:sy n="80" d="100"/>
        </p:scale>
        <p:origin x="-2058"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michels\Dropbox\slo\monitoring%20betainvoering\A%20nulmeting\resultaten\docentresultaten\270813%20natuurkunde%20resultaten%20nulmeting%20docenten%20zonder%20pilo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michels\Dropbox\slo\monitoring%20betainvoering\A%20nulmeting\resultaten\docentresultaten\270813%20natuurkunde%20resultaten%20nulmeting%20docenten%20zonder%20pilo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b.michels\Dropbox\slo\monitoring%20betainvoering\A%20nulmeting\resultaten\docentresultaten\270813%20natuurkunde%20resultaten%20nulmeting%20docenten%20zonder%20pilot.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nl-NL" sz="1400"/>
              <a:t>Met de invoering van het nieuwe programma</a:t>
            </a:r>
            <a:r>
              <a:rPr lang="nl-NL" sz="1400" baseline="0"/>
              <a:t> moet ik ... </a:t>
            </a:r>
            <a:br>
              <a:rPr lang="nl-NL" sz="1400" baseline="0"/>
            </a:br>
            <a:r>
              <a:rPr lang="nl-NL" sz="1400" baseline="0"/>
              <a:t>(in %)</a:t>
            </a:r>
            <a:endParaRPr lang="nl-NL" sz="1400"/>
          </a:p>
        </c:rich>
      </c:tx>
      <c:layout/>
      <c:overlay val="0"/>
    </c:title>
    <c:autoTitleDeleted val="0"/>
    <c:plotArea>
      <c:layout/>
      <c:barChart>
        <c:barDir val="bar"/>
        <c:grouping val="stacked"/>
        <c:varyColors val="0"/>
        <c:ser>
          <c:idx val="0"/>
          <c:order val="0"/>
          <c:spPr>
            <a:solidFill>
              <a:srgbClr val="9BBB59">
                <a:lumMod val="75000"/>
              </a:srgbClr>
            </a:solidFill>
          </c:spPr>
          <c:invertIfNegative val="0"/>
          <c:cat>
            <c:strRef>
              <c:f>deel3!$H$403:$H$407</c:f>
              <c:strCache>
                <c:ptCount val="5"/>
                <c:pt idx="0">
                  <c:v>het nieuwe examenprogramma volgen</c:v>
                </c:pt>
                <c:pt idx="1">
                  <c:v>werken volgens een context-conceptdidactiek</c:v>
                </c:pt>
                <c:pt idx="2">
                  <c:v>de handreiking voor het schoolexamen volgen</c:v>
                </c:pt>
                <c:pt idx="3">
                  <c:v>de syllabus voor het centraal examen volgen</c:v>
                </c:pt>
                <c:pt idx="4">
                  <c:v>vakoverstijgend werken</c:v>
                </c:pt>
              </c:strCache>
            </c:strRef>
          </c:cat>
          <c:val>
            <c:numRef>
              <c:f>deel3!$I$403:$I$407</c:f>
              <c:numCache>
                <c:formatCode>###0.0</c:formatCode>
                <c:ptCount val="5"/>
                <c:pt idx="0">
                  <c:v>84.905660377358487</c:v>
                </c:pt>
                <c:pt idx="1">
                  <c:v>41.509433962264154</c:v>
                </c:pt>
                <c:pt idx="2">
                  <c:v>20.754716981132077</c:v>
                </c:pt>
                <c:pt idx="3">
                  <c:v>54.716981132075468</c:v>
                </c:pt>
                <c:pt idx="4">
                  <c:v>22.641509433962266</c:v>
                </c:pt>
              </c:numCache>
            </c:numRef>
          </c:val>
        </c:ser>
        <c:dLbls>
          <c:showLegendKey val="0"/>
          <c:showVal val="0"/>
          <c:showCatName val="0"/>
          <c:showSerName val="0"/>
          <c:showPercent val="0"/>
          <c:showBubbleSize val="0"/>
        </c:dLbls>
        <c:gapWidth val="150"/>
        <c:overlap val="100"/>
        <c:axId val="90179840"/>
        <c:axId val="85331968"/>
      </c:barChart>
      <c:catAx>
        <c:axId val="90179840"/>
        <c:scaling>
          <c:orientation val="minMax"/>
        </c:scaling>
        <c:delete val="0"/>
        <c:axPos val="l"/>
        <c:majorTickMark val="out"/>
        <c:minorTickMark val="none"/>
        <c:tickLblPos val="nextTo"/>
        <c:crossAx val="85331968"/>
        <c:crosses val="autoZero"/>
        <c:auto val="1"/>
        <c:lblAlgn val="ctr"/>
        <c:lblOffset val="100"/>
        <c:noMultiLvlLbl val="0"/>
      </c:catAx>
      <c:valAx>
        <c:axId val="85331968"/>
        <c:scaling>
          <c:orientation val="minMax"/>
          <c:max val="100"/>
        </c:scaling>
        <c:delete val="0"/>
        <c:axPos val="b"/>
        <c:majorGridlines/>
        <c:numFmt formatCode="###0.0" sourceLinked="1"/>
        <c:majorTickMark val="out"/>
        <c:minorTickMark val="none"/>
        <c:tickLblPos val="nextTo"/>
        <c:crossAx val="90179840"/>
        <c:crosses val="autoZero"/>
        <c:crossBetween val="between"/>
        <c:majorUnit val="2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nl-NL"/>
              <a:t>Van belang</a:t>
            </a:r>
            <a:r>
              <a:rPr lang="nl-NL" baseline="0"/>
              <a:t> bij natuurkunde (in %)</a:t>
            </a:r>
            <a:br>
              <a:rPr lang="nl-NL" baseline="0"/>
            </a:br>
            <a:r>
              <a:rPr lang="nl-NL" baseline="0"/>
              <a:t>(N=44)</a:t>
            </a:r>
            <a:endParaRPr lang="nl-NL"/>
          </a:p>
        </c:rich>
      </c:tx>
      <c:layout/>
      <c:overlay val="0"/>
    </c:title>
    <c:autoTitleDeleted val="0"/>
    <c:plotArea>
      <c:layout/>
      <c:barChart>
        <c:barDir val="bar"/>
        <c:grouping val="stacked"/>
        <c:varyColors val="0"/>
        <c:ser>
          <c:idx val="0"/>
          <c:order val="0"/>
          <c:spPr>
            <a:solidFill>
              <a:srgbClr val="9BBB59">
                <a:lumMod val="75000"/>
              </a:srgbClr>
            </a:solidFill>
          </c:spPr>
          <c:invertIfNegative val="0"/>
          <c:cat>
            <c:strRef>
              <c:f>deel5!$H$371:$H$382</c:f>
              <c:strCache>
                <c:ptCount val="12"/>
                <c:pt idx="0">
                  <c:v> Keuzemogelijkheden voor leerlingen (door keuzedomeinen in het schoolexamen)</c:v>
                </c:pt>
                <c:pt idx="1">
                  <c:v> Nieuwe inhouden (zie voetnoot)</c:v>
                </c:pt>
                <c:pt idx="2">
                  <c:v> Natuurkundig redeneren</c:v>
                </c:pt>
                <c:pt idx="3">
                  <c:v> De manier waarop natuurwetenschappelijke kennis ontstaat en wordt gebruikt (zie voetnoot)</c:v>
                </c:pt>
                <c:pt idx="4">
                  <c:v> Natuurwetenschappelijke vaardigheden: onderzoeken, ontwerpen, modelleren</c:v>
                </c:pt>
                <c:pt idx="5">
                  <c:v> De natuurwetenschappelijke denk- en werkwijze</c:v>
                </c:pt>
                <c:pt idx="6">
                  <c:v> Relevantie en actualiteit</c:v>
                </c:pt>
                <c:pt idx="7">
                  <c:v> Haalbaarheid (minder overladenheid)</c:v>
                </c:pt>
                <c:pt idx="8">
                  <c:v> Aansluiting met en voorbereiding op het hoger onderwijs</c:v>
                </c:pt>
                <c:pt idx="9">
                  <c:v> Samenhang binnen de vakken</c:v>
                </c:pt>
                <c:pt idx="10">
                  <c:v>Samenhang tussen vakken</c:v>
                </c:pt>
                <c:pt idx="11">
                  <c:v>Wendbaar gebruik van concepten in verschillende contexten (context-concept)</c:v>
                </c:pt>
              </c:strCache>
            </c:strRef>
          </c:cat>
          <c:val>
            <c:numRef>
              <c:f>deel5!$J$371:$J$382</c:f>
              <c:numCache>
                <c:formatCode>0.0</c:formatCode>
                <c:ptCount val="12"/>
                <c:pt idx="0">
                  <c:v>18.181818181818183</c:v>
                </c:pt>
                <c:pt idx="1">
                  <c:v>63.636363636363633</c:v>
                </c:pt>
                <c:pt idx="2">
                  <c:v>43.18181818181818</c:v>
                </c:pt>
                <c:pt idx="3">
                  <c:v>11.363636363636363</c:v>
                </c:pt>
                <c:pt idx="4">
                  <c:v>29.545454545454547</c:v>
                </c:pt>
                <c:pt idx="5">
                  <c:v>47.727272727272727</c:v>
                </c:pt>
                <c:pt idx="6">
                  <c:v>52.272727272727273</c:v>
                </c:pt>
                <c:pt idx="7">
                  <c:v>15.909090909090908</c:v>
                </c:pt>
                <c:pt idx="8">
                  <c:v>36.363636363636367</c:v>
                </c:pt>
                <c:pt idx="9">
                  <c:v>45.454545454545453</c:v>
                </c:pt>
                <c:pt idx="10">
                  <c:v>31.818181818181817</c:v>
                </c:pt>
                <c:pt idx="11">
                  <c:v>27.27272727272727</c:v>
                </c:pt>
              </c:numCache>
            </c:numRef>
          </c:val>
        </c:ser>
        <c:dLbls>
          <c:showLegendKey val="0"/>
          <c:showVal val="0"/>
          <c:showCatName val="0"/>
          <c:showSerName val="0"/>
          <c:showPercent val="0"/>
          <c:showBubbleSize val="0"/>
        </c:dLbls>
        <c:gapWidth val="150"/>
        <c:overlap val="100"/>
        <c:axId val="87122304"/>
        <c:axId val="87123840"/>
      </c:barChart>
      <c:catAx>
        <c:axId val="87122304"/>
        <c:scaling>
          <c:orientation val="minMax"/>
        </c:scaling>
        <c:delete val="0"/>
        <c:axPos val="l"/>
        <c:majorTickMark val="out"/>
        <c:minorTickMark val="none"/>
        <c:tickLblPos val="nextTo"/>
        <c:crossAx val="87123840"/>
        <c:crosses val="autoZero"/>
        <c:auto val="1"/>
        <c:lblAlgn val="ctr"/>
        <c:lblOffset val="100"/>
        <c:noMultiLvlLbl val="0"/>
      </c:catAx>
      <c:valAx>
        <c:axId val="87123840"/>
        <c:scaling>
          <c:orientation val="minMax"/>
          <c:max val="80"/>
        </c:scaling>
        <c:delete val="0"/>
        <c:axPos val="b"/>
        <c:majorGridlines/>
        <c:numFmt formatCode="0.0" sourceLinked="1"/>
        <c:majorTickMark val="out"/>
        <c:minorTickMark val="none"/>
        <c:tickLblPos val="nextTo"/>
        <c:crossAx val="87122304"/>
        <c:crosses val="autoZero"/>
        <c:crossBetween val="between"/>
        <c:majorUnit val="1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nl-NL" sz="1400"/>
              <a:t>Helderheid (in %)</a:t>
            </a:r>
          </a:p>
        </c:rich>
      </c:tx>
      <c:layout/>
      <c:overlay val="0"/>
    </c:title>
    <c:autoTitleDeleted val="0"/>
    <c:plotArea>
      <c:layout/>
      <c:barChart>
        <c:barDir val="bar"/>
        <c:grouping val="stacked"/>
        <c:varyColors val="0"/>
        <c:ser>
          <c:idx val="0"/>
          <c:order val="0"/>
          <c:tx>
            <c:strRef>
              <c:f>deel3!$H$376</c:f>
              <c:strCache>
                <c:ptCount val="1"/>
                <c:pt idx="0">
                  <c:v>enigszins mee oneens</c:v>
                </c:pt>
              </c:strCache>
            </c:strRef>
          </c:tx>
          <c:spPr>
            <a:solidFill>
              <a:schemeClr val="accent3">
                <a:lumMod val="60000"/>
                <a:lumOff val="40000"/>
              </a:schemeClr>
            </a:solidFill>
          </c:spPr>
          <c:invertIfNegative val="0"/>
          <c:cat>
            <c:strRef>
              <c:f>deel3!$I$375:$O$375</c:f>
              <c:strCache>
                <c:ptCount val="7"/>
                <c:pt idx="0">
                  <c:v>Voor mij is het duidelijk hoe ik bij het nieuwe natuurkundeprogramma invulling kan geven aan een context-conceptbenadering</c:v>
                </c:pt>
                <c:pt idx="1">
                  <c:v>De vernieuwing bij natuurkunde zit hem in de didactiek</c:v>
                </c:pt>
                <c:pt idx="2">
                  <c:v>De vernieuwing bij natuurkunde zit hem in de inhoud</c:v>
                </c:pt>
                <c:pt idx="3">
                  <c:v>De vernieuwing bij natuurkunde zit hem in het gebruik van contexten</c:v>
                </c:pt>
                <c:pt idx="4">
                  <c:v>De vernieuwing bij natuurkunde zit hem in de centrale examinering</c:v>
                </c:pt>
                <c:pt idx="5">
                  <c:v>Wat er nieuw is aan het nieuwe natuurkundeprogramma is mij, eerlijk gezegd, niet duidelijk</c:v>
                </c:pt>
                <c:pt idx="6">
                  <c:v>Ik ben goed op de hoogte van de vernieuwingen voor natuurkunde</c:v>
                </c:pt>
              </c:strCache>
            </c:strRef>
          </c:cat>
          <c:val>
            <c:numRef>
              <c:f>deel3!$I$376:$O$376</c:f>
              <c:numCache>
                <c:formatCode>###0.0</c:formatCode>
                <c:ptCount val="7"/>
                <c:pt idx="0">
                  <c:v>-41.509433962264197</c:v>
                </c:pt>
                <c:pt idx="1">
                  <c:v>-30.188679245283002</c:v>
                </c:pt>
                <c:pt idx="2">
                  <c:v>-7.5471698113207504</c:v>
                </c:pt>
                <c:pt idx="3">
                  <c:v>-15.094339622641501</c:v>
                </c:pt>
                <c:pt idx="4">
                  <c:v>-37.735849056603797</c:v>
                </c:pt>
                <c:pt idx="5">
                  <c:v>-35.849056603773597</c:v>
                </c:pt>
                <c:pt idx="6">
                  <c:v>-28.301886792452802</c:v>
                </c:pt>
              </c:numCache>
            </c:numRef>
          </c:val>
        </c:ser>
        <c:ser>
          <c:idx val="1"/>
          <c:order val="1"/>
          <c:tx>
            <c:strRef>
              <c:f>deel3!$H$377</c:f>
              <c:strCache>
                <c:ptCount val="1"/>
                <c:pt idx="0">
                  <c:v>helemaal mee oneens</c:v>
                </c:pt>
              </c:strCache>
            </c:strRef>
          </c:tx>
          <c:spPr>
            <a:solidFill>
              <a:schemeClr val="accent3">
                <a:lumMod val="40000"/>
                <a:lumOff val="60000"/>
              </a:schemeClr>
            </a:solidFill>
          </c:spPr>
          <c:invertIfNegative val="0"/>
          <c:cat>
            <c:strRef>
              <c:f>deel3!$I$375:$O$375</c:f>
              <c:strCache>
                <c:ptCount val="7"/>
                <c:pt idx="0">
                  <c:v>Voor mij is het duidelijk hoe ik bij het nieuwe natuurkundeprogramma invulling kan geven aan een context-conceptbenadering</c:v>
                </c:pt>
                <c:pt idx="1">
                  <c:v>De vernieuwing bij natuurkunde zit hem in de didactiek</c:v>
                </c:pt>
                <c:pt idx="2">
                  <c:v>De vernieuwing bij natuurkunde zit hem in de inhoud</c:v>
                </c:pt>
                <c:pt idx="3">
                  <c:v>De vernieuwing bij natuurkunde zit hem in het gebruik van contexten</c:v>
                </c:pt>
                <c:pt idx="4">
                  <c:v>De vernieuwing bij natuurkunde zit hem in de centrale examinering</c:v>
                </c:pt>
                <c:pt idx="5">
                  <c:v>Wat er nieuw is aan het nieuwe natuurkundeprogramma is mij, eerlijk gezegd, niet duidelijk</c:v>
                </c:pt>
                <c:pt idx="6">
                  <c:v>Ik ben goed op de hoogte van de vernieuwingen voor natuurkunde</c:v>
                </c:pt>
              </c:strCache>
            </c:strRef>
          </c:cat>
          <c:val>
            <c:numRef>
              <c:f>deel3!$I$377:$O$377</c:f>
              <c:numCache>
                <c:formatCode>###0.0</c:formatCode>
                <c:ptCount val="7"/>
                <c:pt idx="0">
                  <c:v>-15.094339622641501</c:v>
                </c:pt>
                <c:pt idx="1">
                  <c:v>-9.4339622641509404</c:v>
                </c:pt>
                <c:pt idx="2">
                  <c:v>-7.5471698113207504</c:v>
                </c:pt>
                <c:pt idx="3">
                  <c:v>-7.5471698113207504</c:v>
                </c:pt>
                <c:pt idx="4">
                  <c:v>-32.075471698113198</c:v>
                </c:pt>
                <c:pt idx="5">
                  <c:v>-30.188679245283002</c:v>
                </c:pt>
                <c:pt idx="6">
                  <c:v>-1.88679245283019</c:v>
                </c:pt>
              </c:numCache>
            </c:numRef>
          </c:val>
        </c:ser>
        <c:ser>
          <c:idx val="2"/>
          <c:order val="2"/>
          <c:tx>
            <c:strRef>
              <c:f>deel3!$H$378</c:f>
              <c:strCache>
                <c:ptCount val="1"/>
                <c:pt idx="0">
                  <c:v>enigszins mee eens</c:v>
                </c:pt>
              </c:strCache>
            </c:strRef>
          </c:tx>
          <c:spPr>
            <a:solidFill>
              <a:schemeClr val="accent3">
                <a:lumMod val="75000"/>
              </a:schemeClr>
            </a:solidFill>
          </c:spPr>
          <c:invertIfNegative val="0"/>
          <c:cat>
            <c:strRef>
              <c:f>deel3!$I$375:$O$375</c:f>
              <c:strCache>
                <c:ptCount val="7"/>
                <c:pt idx="0">
                  <c:v>Voor mij is het duidelijk hoe ik bij het nieuwe natuurkundeprogramma invulling kan geven aan een context-conceptbenadering</c:v>
                </c:pt>
                <c:pt idx="1">
                  <c:v>De vernieuwing bij natuurkunde zit hem in de didactiek</c:v>
                </c:pt>
                <c:pt idx="2">
                  <c:v>De vernieuwing bij natuurkunde zit hem in de inhoud</c:v>
                </c:pt>
                <c:pt idx="3">
                  <c:v>De vernieuwing bij natuurkunde zit hem in het gebruik van contexten</c:v>
                </c:pt>
                <c:pt idx="4">
                  <c:v>De vernieuwing bij natuurkunde zit hem in de centrale examinering</c:v>
                </c:pt>
                <c:pt idx="5">
                  <c:v>Wat er nieuw is aan het nieuwe natuurkundeprogramma is mij, eerlijk gezegd, niet duidelijk</c:v>
                </c:pt>
                <c:pt idx="6">
                  <c:v>Ik ben goed op de hoogte van de vernieuwingen voor natuurkunde</c:v>
                </c:pt>
              </c:strCache>
            </c:strRef>
          </c:cat>
          <c:val>
            <c:numRef>
              <c:f>deel3!$I$378:$O$378</c:f>
              <c:numCache>
                <c:formatCode>###0.0</c:formatCode>
                <c:ptCount val="7"/>
                <c:pt idx="0">
                  <c:v>32.075471698113205</c:v>
                </c:pt>
                <c:pt idx="1">
                  <c:v>45.283018867924532</c:v>
                </c:pt>
                <c:pt idx="2">
                  <c:v>58.490566037735846</c:v>
                </c:pt>
                <c:pt idx="3">
                  <c:v>56.60377358490566</c:v>
                </c:pt>
                <c:pt idx="4">
                  <c:v>20.754716981132077</c:v>
                </c:pt>
                <c:pt idx="5">
                  <c:v>24.528301886792452</c:v>
                </c:pt>
                <c:pt idx="6">
                  <c:v>45.283018867924532</c:v>
                </c:pt>
              </c:numCache>
            </c:numRef>
          </c:val>
        </c:ser>
        <c:ser>
          <c:idx val="3"/>
          <c:order val="3"/>
          <c:tx>
            <c:strRef>
              <c:f>deel3!$H$379</c:f>
              <c:strCache>
                <c:ptCount val="1"/>
                <c:pt idx="0">
                  <c:v>helemaal mee eens</c:v>
                </c:pt>
              </c:strCache>
            </c:strRef>
          </c:tx>
          <c:spPr>
            <a:solidFill>
              <a:schemeClr val="accent3">
                <a:lumMod val="50000"/>
              </a:schemeClr>
            </a:solidFill>
          </c:spPr>
          <c:invertIfNegative val="0"/>
          <c:cat>
            <c:strRef>
              <c:f>deel3!$I$375:$O$375</c:f>
              <c:strCache>
                <c:ptCount val="7"/>
                <c:pt idx="0">
                  <c:v>Voor mij is het duidelijk hoe ik bij het nieuwe natuurkundeprogramma invulling kan geven aan een context-conceptbenadering</c:v>
                </c:pt>
                <c:pt idx="1">
                  <c:v>De vernieuwing bij natuurkunde zit hem in de didactiek</c:v>
                </c:pt>
                <c:pt idx="2">
                  <c:v>De vernieuwing bij natuurkunde zit hem in de inhoud</c:v>
                </c:pt>
                <c:pt idx="3">
                  <c:v>De vernieuwing bij natuurkunde zit hem in het gebruik van contexten</c:v>
                </c:pt>
                <c:pt idx="4">
                  <c:v>De vernieuwing bij natuurkunde zit hem in de centrale examinering</c:v>
                </c:pt>
                <c:pt idx="5">
                  <c:v>Wat er nieuw is aan het nieuwe natuurkundeprogramma is mij, eerlijk gezegd, niet duidelijk</c:v>
                </c:pt>
                <c:pt idx="6">
                  <c:v>Ik ben goed op de hoogte van de vernieuwingen voor natuurkunde</c:v>
                </c:pt>
              </c:strCache>
            </c:strRef>
          </c:cat>
          <c:val>
            <c:numRef>
              <c:f>deel3!$I$379:$O$379</c:f>
              <c:numCache>
                <c:formatCode>###0.0</c:formatCode>
                <c:ptCount val="7"/>
                <c:pt idx="0">
                  <c:v>7.5471698113207548</c:v>
                </c:pt>
                <c:pt idx="1">
                  <c:v>7.5471698113207548</c:v>
                </c:pt>
                <c:pt idx="2">
                  <c:v>26.415094339622641</c:v>
                </c:pt>
                <c:pt idx="3">
                  <c:v>20.754716981132077</c:v>
                </c:pt>
                <c:pt idx="5">
                  <c:v>9.433962264150944</c:v>
                </c:pt>
                <c:pt idx="6">
                  <c:v>20.754716981132077</c:v>
                </c:pt>
              </c:numCache>
            </c:numRef>
          </c:val>
        </c:ser>
        <c:ser>
          <c:idx val="4"/>
          <c:order val="4"/>
          <c:tx>
            <c:strRef>
              <c:f>deel3!$H$380</c:f>
              <c:strCache>
                <c:ptCount val="1"/>
                <c:pt idx="0">
                  <c:v>weet niet / n.v.t.</c:v>
                </c:pt>
              </c:strCache>
            </c:strRef>
          </c:tx>
          <c:spPr>
            <a:solidFill>
              <a:schemeClr val="bg1">
                <a:lumMod val="65000"/>
              </a:schemeClr>
            </a:solidFill>
          </c:spPr>
          <c:invertIfNegative val="0"/>
          <c:cat>
            <c:strRef>
              <c:f>deel3!$I$375:$O$375</c:f>
              <c:strCache>
                <c:ptCount val="7"/>
                <c:pt idx="0">
                  <c:v>Voor mij is het duidelijk hoe ik bij het nieuwe natuurkundeprogramma invulling kan geven aan een context-conceptbenadering</c:v>
                </c:pt>
                <c:pt idx="1">
                  <c:v>De vernieuwing bij natuurkunde zit hem in de didactiek</c:v>
                </c:pt>
                <c:pt idx="2">
                  <c:v>De vernieuwing bij natuurkunde zit hem in de inhoud</c:v>
                </c:pt>
                <c:pt idx="3">
                  <c:v>De vernieuwing bij natuurkunde zit hem in het gebruik van contexten</c:v>
                </c:pt>
                <c:pt idx="4">
                  <c:v>De vernieuwing bij natuurkunde zit hem in de centrale examinering</c:v>
                </c:pt>
                <c:pt idx="5">
                  <c:v>Wat er nieuw is aan het nieuwe natuurkundeprogramma is mij, eerlijk gezegd, niet duidelijk</c:v>
                </c:pt>
                <c:pt idx="6">
                  <c:v>Ik ben goed op de hoogte van de vernieuwingen voor natuurkunde</c:v>
                </c:pt>
              </c:strCache>
            </c:strRef>
          </c:cat>
          <c:val>
            <c:numRef>
              <c:f>deel3!$I$380:$O$380</c:f>
              <c:numCache>
                <c:formatCode>###0.0</c:formatCode>
                <c:ptCount val="7"/>
                <c:pt idx="0">
                  <c:v>3.7735849056603774</c:v>
                </c:pt>
                <c:pt idx="1">
                  <c:v>7.5471698113207548</c:v>
                </c:pt>
                <c:pt idx="4">
                  <c:v>9.433962264150944</c:v>
                </c:pt>
                <c:pt idx="6">
                  <c:v>1.8867924528301887</c:v>
                </c:pt>
              </c:numCache>
            </c:numRef>
          </c:val>
        </c:ser>
        <c:ser>
          <c:idx val="5"/>
          <c:order val="5"/>
          <c:tx>
            <c:strRef>
              <c:f>deel3!$H$381</c:f>
              <c:strCache>
                <c:ptCount val="1"/>
                <c:pt idx="0">
                  <c:v>missing</c:v>
                </c:pt>
              </c:strCache>
            </c:strRef>
          </c:tx>
          <c:invertIfNegative val="0"/>
          <c:cat>
            <c:strRef>
              <c:f>deel3!$I$375:$O$375</c:f>
              <c:strCache>
                <c:ptCount val="7"/>
                <c:pt idx="0">
                  <c:v>Voor mij is het duidelijk hoe ik bij het nieuwe natuurkundeprogramma invulling kan geven aan een context-conceptbenadering</c:v>
                </c:pt>
                <c:pt idx="1">
                  <c:v>De vernieuwing bij natuurkunde zit hem in de didactiek</c:v>
                </c:pt>
                <c:pt idx="2">
                  <c:v>De vernieuwing bij natuurkunde zit hem in de inhoud</c:v>
                </c:pt>
                <c:pt idx="3">
                  <c:v>De vernieuwing bij natuurkunde zit hem in het gebruik van contexten</c:v>
                </c:pt>
                <c:pt idx="4">
                  <c:v>De vernieuwing bij natuurkunde zit hem in de centrale examinering</c:v>
                </c:pt>
                <c:pt idx="5">
                  <c:v>Wat er nieuw is aan het nieuwe natuurkundeprogramma is mij, eerlijk gezegd, niet duidelijk</c:v>
                </c:pt>
                <c:pt idx="6">
                  <c:v>Ik ben goed op de hoogte van de vernieuwingen voor natuurkunde</c:v>
                </c:pt>
              </c:strCache>
            </c:strRef>
          </c:cat>
          <c:val>
            <c:numRef>
              <c:f>deel3!$I$381:$O$381</c:f>
              <c:numCache>
                <c:formatCode>General</c:formatCode>
                <c:ptCount val="7"/>
                <c:pt idx="6" formatCode="###0.0">
                  <c:v>1.8867924528301887</c:v>
                </c:pt>
              </c:numCache>
            </c:numRef>
          </c:val>
        </c:ser>
        <c:dLbls>
          <c:showLegendKey val="0"/>
          <c:showVal val="0"/>
          <c:showCatName val="0"/>
          <c:showSerName val="0"/>
          <c:showPercent val="0"/>
          <c:showBubbleSize val="0"/>
        </c:dLbls>
        <c:gapWidth val="75"/>
        <c:overlap val="100"/>
        <c:axId val="87296640"/>
        <c:axId val="87302528"/>
      </c:barChart>
      <c:catAx>
        <c:axId val="87296640"/>
        <c:scaling>
          <c:orientation val="minMax"/>
        </c:scaling>
        <c:delete val="0"/>
        <c:axPos val="l"/>
        <c:numFmt formatCode="General" sourceLinked="1"/>
        <c:majorTickMark val="none"/>
        <c:minorTickMark val="none"/>
        <c:tickLblPos val="nextTo"/>
        <c:crossAx val="87302528"/>
        <c:crossesAt val="-100"/>
        <c:auto val="1"/>
        <c:lblAlgn val="ctr"/>
        <c:lblOffset val="100"/>
        <c:noMultiLvlLbl val="0"/>
      </c:catAx>
      <c:valAx>
        <c:axId val="87302528"/>
        <c:scaling>
          <c:orientation val="minMax"/>
          <c:max val="100"/>
          <c:min val="-100"/>
        </c:scaling>
        <c:delete val="0"/>
        <c:axPos val="b"/>
        <c:majorGridlines/>
        <c:numFmt formatCode="###0.0" sourceLinked="1"/>
        <c:majorTickMark val="none"/>
        <c:minorTickMark val="none"/>
        <c:tickLblPos val="nextTo"/>
        <c:crossAx val="87296640"/>
        <c:crossesAt val="1"/>
        <c:crossBetween val="between"/>
        <c:majorUnit val="25"/>
      </c:valAx>
    </c:plotArea>
    <c:legend>
      <c:legendPos val="b"/>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C67D1-6CE6-46B2-8944-BE33D92BB88E}" type="doc">
      <dgm:prSet loTypeId="urn:microsoft.com/office/officeart/2005/8/layout/process1" loCatId="process" qsTypeId="urn:microsoft.com/office/officeart/2005/8/quickstyle/simple1" qsCatId="simple" csTypeId="urn:microsoft.com/office/officeart/2005/8/colors/accent1_2" csCatId="accent1" phldr="1"/>
      <dgm:spPr/>
    </dgm:pt>
    <dgm:pt modelId="{DB503043-C01C-4AE2-A825-374F387CE022}">
      <dgm:prSet phldrT="[Tekst]"/>
      <dgm:spPr/>
      <dgm:t>
        <a:bodyPr/>
        <a:lstStyle/>
        <a:p>
          <a:r>
            <a:rPr lang="nl-NL" dirty="0" smtClean="0"/>
            <a:t>Waartoe leren zij?</a:t>
          </a:r>
          <a:endParaRPr lang="nl-NL" dirty="0"/>
        </a:p>
      </dgm:t>
    </dgm:pt>
    <dgm:pt modelId="{66FB6300-D334-4AC7-818C-F418ABE91AA1}" type="parTrans" cxnId="{05C91E86-B2B7-4DBA-9870-132B44F4D9C8}">
      <dgm:prSet/>
      <dgm:spPr/>
      <dgm:t>
        <a:bodyPr/>
        <a:lstStyle/>
        <a:p>
          <a:endParaRPr lang="nl-NL"/>
        </a:p>
      </dgm:t>
    </dgm:pt>
    <dgm:pt modelId="{3F8C0B67-8FEC-4E34-BC55-165ACBF3BB7D}" type="sibTrans" cxnId="{05C91E86-B2B7-4DBA-9870-132B44F4D9C8}">
      <dgm:prSet/>
      <dgm:spPr/>
      <dgm:t>
        <a:bodyPr/>
        <a:lstStyle/>
        <a:p>
          <a:endParaRPr lang="nl-NL"/>
        </a:p>
      </dgm:t>
    </dgm:pt>
    <dgm:pt modelId="{8AC32042-CDEA-4032-907E-41CA8B1332F6}">
      <dgm:prSet phldrT="[Tekst]"/>
      <dgm:spPr/>
      <dgm:t>
        <a:bodyPr/>
        <a:lstStyle/>
        <a:p>
          <a:r>
            <a:rPr lang="nl-NL" dirty="0" smtClean="0"/>
            <a:t>Wat leren zij?</a:t>
          </a:r>
          <a:endParaRPr lang="nl-NL" dirty="0"/>
        </a:p>
      </dgm:t>
    </dgm:pt>
    <dgm:pt modelId="{8540FEBC-301D-40BC-AA2B-9EE949684AA5}" type="parTrans" cxnId="{6FD41F49-7BF9-4238-942D-B5AC13FB7C47}">
      <dgm:prSet/>
      <dgm:spPr/>
      <dgm:t>
        <a:bodyPr/>
        <a:lstStyle/>
        <a:p>
          <a:endParaRPr lang="nl-NL"/>
        </a:p>
      </dgm:t>
    </dgm:pt>
    <dgm:pt modelId="{A3A8A363-6B1A-4AD3-A4BB-8724B87831BD}" type="sibTrans" cxnId="{6FD41F49-7BF9-4238-942D-B5AC13FB7C47}">
      <dgm:prSet/>
      <dgm:spPr/>
      <dgm:t>
        <a:bodyPr/>
        <a:lstStyle/>
        <a:p>
          <a:endParaRPr lang="nl-NL"/>
        </a:p>
      </dgm:t>
    </dgm:pt>
    <dgm:pt modelId="{83AFF424-E4AF-409A-BCA9-15308B398CD5}">
      <dgm:prSet phldrT="[Tekst]"/>
      <dgm:spPr/>
      <dgm:t>
        <a:bodyPr/>
        <a:lstStyle/>
        <a:p>
          <a:r>
            <a:rPr lang="nl-NL" dirty="0" smtClean="0"/>
            <a:t>Hoe leren zij?</a:t>
          </a:r>
          <a:endParaRPr lang="nl-NL" dirty="0"/>
        </a:p>
      </dgm:t>
    </dgm:pt>
    <dgm:pt modelId="{9E804506-3160-495A-811A-187B27672C04}" type="parTrans" cxnId="{63030EFF-A720-45A0-BBAC-52E01D2AE68A}">
      <dgm:prSet/>
      <dgm:spPr/>
      <dgm:t>
        <a:bodyPr/>
        <a:lstStyle/>
        <a:p>
          <a:endParaRPr lang="nl-NL"/>
        </a:p>
      </dgm:t>
    </dgm:pt>
    <dgm:pt modelId="{D0939E9D-589B-4DF3-88A0-73BE2A1A915A}" type="sibTrans" cxnId="{63030EFF-A720-45A0-BBAC-52E01D2AE68A}">
      <dgm:prSet/>
      <dgm:spPr/>
      <dgm:t>
        <a:bodyPr/>
        <a:lstStyle/>
        <a:p>
          <a:endParaRPr lang="nl-NL"/>
        </a:p>
      </dgm:t>
    </dgm:pt>
    <dgm:pt modelId="{BAEFC5C4-F06E-48EC-91FB-CAF58CE7E3CD}" type="pres">
      <dgm:prSet presAssocID="{59AC67D1-6CE6-46B2-8944-BE33D92BB88E}" presName="Name0" presStyleCnt="0">
        <dgm:presLayoutVars>
          <dgm:dir/>
          <dgm:resizeHandles val="exact"/>
        </dgm:presLayoutVars>
      </dgm:prSet>
      <dgm:spPr/>
    </dgm:pt>
    <dgm:pt modelId="{B67D5628-33B8-43C6-8085-DD6C57A337B2}" type="pres">
      <dgm:prSet presAssocID="{DB503043-C01C-4AE2-A825-374F387CE022}" presName="node" presStyleLbl="node1" presStyleIdx="0" presStyleCnt="3">
        <dgm:presLayoutVars>
          <dgm:bulletEnabled val="1"/>
        </dgm:presLayoutVars>
      </dgm:prSet>
      <dgm:spPr/>
      <dgm:t>
        <a:bodyPr/>
        <a:lstStyle/>
        <a:p>
          <a:endParaRPr lang="nl-NL"/>
        </a:p>
      </dgm:t>
    </dgm:pt>
    <dgm:pt modelId="{54F94D06-71E2-44CA-AFA3-438A57CD26ED}" type="pres">
      <dgm:prSet presAssocID="{3F8C0B67-8FEC-4E34-BC55-165ACBF3BB7D}" presName="sibTrans" presStyleLbl="sibTrans2D1" presStyleIdx="0" presStyleCnt="2"/>
      <dgm:spPr/>
      <dgm:t>
        <a:bodyPr/>
        <a:lstStyle/>
        <a:p>
          <a:endParaRPr lang="nl-NL"/>
        </a:p>
      </dgm:t>
    </dgm:pt>
    <dgm:pt modelId="{0E9C687A-2BD0-4DA8-83DB-1BA275E28FAE}" type="pres">
      <dgm:prSet presAssocID="{3F8C0B67-8FEC-4E34-BC55-165ACBF3BB7D}" presName="connectorText" presStyleLbl="sibTrans2D1" presStyleIdx="0" presStyleCnt="2"/>
      <dgm:spPr/>
      <dgm:t>
        <a:bodyPr/>
        <a:lstStyle/>
        <a:p>
          <a:endParaRPr lang="nl-NL"/>
        </a:p>
      </dgm:t>
    </dgm:pt>
    <dgm:pt modelId="{0EE4E3C2-D6D8-4D1B-BAB4-75CE13B26018}" type="pres">
      <dgm:prSet presAssocID="{8AC32042-CDEA-4032-907E-41CA8B1332F6}" presName="node" presStyleLbl="node1" presStyleIdx="1" presStyleCnt="3">
        <dgm:presLayoutVars>
          <dgm:bulletEnabled val="1"/>
        </dgm:presLayoutVars>
      </dgm:prSet>
      <dgm:spPr/>
      <dgm:t>
        <a:bodyPr/>
        <a:lstStyle/>
        <a:p>
          <a:endParaRPr lang="nl-NL"/>
        </a:p>
      </dgm:t>
    </dgm:pt>
    <dgm:pt modelId="{7C593569-B088-4233-8484-5118538BDD15}" type="pres">
      <dgm:prSet presAssocID="{A3A8A363-6B1A-4AD3-A4BB-8724B87831BD}" presName="sibTrans" presStyleLbl="sibTrans2D1" presStyleIdx="1" presStyleCnt="2"/>
      <dgm:spPr/>
      <dgm:t>
        <a:bodyPr/>
        <a:lstStyle/>
        <a:p>
          <a:endParaRPr lang="nl-NL"/>
        </a:p>
      </dgm:t>
    </dgm:pt>
    <dgm:pt modelId="{A6C42D4A-5B46-4269-B851-851D3DD867C2}" type="pres">
      <dgm:prSet presAssocID="{A3A8A363-6B1A-4AD3-A4BB-8724B87831BD}" presName="connectorText" presStyleLbl="sibTrans2D1" presStyleIdx="1" presStyleCnt="2"/>
      <dgm:spPr/>
      <dgm:t>
        <a:bodyPr/>
        <a:lstStyle/>
        <a:p>
          <a:endParaRPr lang="nl-NL"/>
        </a:p>
      </dgm:t>
    </dgm:pt>
    <dgm:pt modelId="{92B7D385-2AE8-4EFE-B87E-5BCC537E5F6A}" type="pres">
      <dgm:prSet presAssocID="{83AFF424-E4AF-409A-BCA9-15308B398CD5}" presName="node" presStyleLbl="node1" presStyleIdx="2" presStyleCnt="3">
        <dgm:presLayoutVars>
          <dgm:bulletEnabled val="1"/>
        </dgm:presLayoutVars>
      </dgm:prSet>
      <dgm:spPr/>
      <dgm:t>
        <a:bodyPr/>
        <a:lstStyle/>
        <a:p>
          <a:endParaRPr lang="nl-NL"/>
        </a:p>
      </dgm:t>
    </dgm:pt>
  </dgm:ptLst>
  <dgm:cxnLst>
    <dgm:cxn modelId="{63030EFF-A720-45A0-BBAC-52E01D2AE68A}" srcId="{59AC67D1-6CE6-46B2-8944-BE33D92BB88E}" destId="{83AFF424-E4AF-409A-BCA9-15308B398CD5}" srcOrd="2" destOrd="0" parTransId="{9E804506-3160-495A-811A-187B27672C04}" sibTransId="{D0939E9D-589B-4DF3-88A0-73BE2A1A915A}"/>
    <dgm:cxn modelId="{EA5C3C28-55FA-46BE-B7EF-5F284AF35EBD}" type="presOf" srcId="{83AFF424-E4AF-409A-BCA9-15308B398CD5}" destId="{92B7D385-2AE8-4EFE-B87E-5BCC537E5F6A}" srcOrd="0" destOrd="0" presId="urn:microsoft.com/office/officeart/2005/8/layout/process1"/>
    <dgm:cxn modelId="{ACD0C0A3-CF8C-4DE5-87CD-EE0A70E1C767}" type="presOf" srcId="{8AC32042-CDEA-4032-907E-41CA8B1332F6}" destId="{0EE4E3C2-D6D8-4D1B-BAB4-75CE13B26018}" srcOrd="0" destOrd="0" presId="urn:microsoft.com/office/officeart/2005/8/layout/process1"/>
    <dgm:cxn modelId="{821E0D35-606B-43E7-8826-9AB4449CB3B5}" type="presOf" srcId="{59AC67D1-6CE6-46B2-8944-BE33D92BB88E}" destId="{BAEFC5C4-F06E-48EC-91FB-CAF58CE7E3CD}" srcOrd="0" destOrd="0" presId="urn:microsoft.com/office/officeart/2005/8/layout/process1"/>
    <dgm:cxn modelId="{84AC8FC0-BAB5-40E6-B54D-A15C6E948502}" type="presOf" srcId="{DB503043-C01C-4AE2-A825-374F387CE022}" destId="{B67D5628-33B8-43C6-8085-DD6C57A337B2}" srcOrd="0" destOrd="0" presId="urn:microsoft.com/office/officeart/2005/8/layout/process1"/>
    <dgm:cxn modelId="{0971E402-66F8-43F9-AFF9-9E4A17D70A68}" type="presOf" srcId="{A3A8A363-6B1A-4AD3-A4BB-8724B87831BD}" destId="{7C593569-B088-4233-8484-5118538BDD15}" srcOrd="0" destOrd="0" presId="urn:microsoft.com/office/officeart/2005/8/layout/process1"/>
    <dgm:cxn modelId="{6FD41F49-7BF9-4238-942D-B5AC13FB7C47}" srcId="{59AC67D1-6CE6-46B2-8944-BE33D92BB88E}" destId="{8AC32042-CDEA-4032-907E-41CA8B1332F6}" srcOrd="1" destOrd="0" parTransId="{8540FEBC-301D-40BC-AA2B-9EE949684AA5}" sibTransId="{A3A8A363-6B1A-4AD3-A4BB-8724B87831BD}"/>
    <dgm:cxn modelId="{05C91E86-B2B7-4DBA-9870-132B44F4D9C8}" srcId="{59AC67D1-6CE6-46B2-8944-BE33D92BB88E}" destId="{DB503043-C01C-4AE2-A825-374F387CE022}" srcOrd="0" destOrd="0" parTransId="{66FB6300-D334-4AC7-818C-F418ABE91AA1}" sibTransId="{3F8C0B67-8FEC-4E34-BC55-165ACBF3BB7D}"/>
    <dgm:cxn modelId="{97265865-AEFD-4E63-AC39-251713709A80}" type="presOf" srcId="{3F8C0B67-8FEC-4E34-BC55-165ACBF3BB7D}" destId="{54F94D06-71E2-44CA-AFA3-438A57CD26ED}" srcOrd="0" destOrd="0" presId="urn:microsoft.com/office/officeart/2005/8/layout/process1"/>
    <dgm:cxn modelId="{236403B3-0208-4297-BD8B-4FD48F0FBED1}" type="presOf" srcId="{A3A8A363-6B1A-4AD3-A4BB-8724B87831BD}" destId="{A6C42D4A-5B46-4269-B851-851D3DD867C2}" srcOrd="1" destOrd="0" presId="urn:microsoft.com/office/officeart/2005/8/layout/process1"/>
    <dgm:cxn modelId="{B64598C1-D24B-43A5-BB69-9380397F4053}" type="presOf" srcId="{3F8C0B67-8FEC-4E34-BC55-165ACBF3BB7D}" destId="{0E9C687A-2BD0-4DA8-83DB-1BA275E28FAE}" srcOrd="1" destOrd="0" presId="urn:microsoft.com/office/officeart/2005/8/layout/process1"/>
    <dgm:cxn modelId="{A0E22D34-BDB0-4F8D-A0F2-C60E7BDE7075}" type="presParOf" srcId="{BAEFC5C4-F06E-48EC-91FB-CAF58CE7E3CD}" destId="{B67D5628-33B8-43C6-8085-DD6C57A337B2}" srcOrd="0" destOrd="0" presId="urn:microsoft.com/office/officeart/2005/8/layout/process1"/>
    <dgm:cxn modelId="{BC1BF71C-6FE4-4087-B960-F32457A70774}" type="presParOf" srcId="{BAEFC5C4-F06E-48EC-91FB-CAF58CE7E3CD}" destId="{54F94D06-71E2-44CA-AFA3-438A57CD26ED}" srcOrd="1" destOrd="0" presId="urn:microsoft.com/office/officeart/2005/8/layout/process1"/>
    <dgm:cxn modelId="{76290C2C-3AAC-4198-A29E-7897E15011C3}" type="presParOf" srcId="{54F94D06-71E2-44CA-AFA3-438A57CD26ED}" destId="{0E9C687A-2BD0-4DA8-83DB-1BA275E28FAE}" srcOrd="0" destOrd="0" presId="urn:microsoft.com/office/officeart/2005/8/layout/process1"/>
    <dgm:cxn modelId="{89056652-4473-4D0C-A527-4C2F8AE7170B}" type="presParOf" srcId="{BAEFC5C4-F06E-48EC-91FB-CAF58CE7E3CD}" destId="{0EE4E3C2-D6D8-4D1B-BAB4-75CE13B26018}" srcOrd="2" destOrd="0" presId="urn:microsoft.com/office/officeart/2005/8/layout/process1"/>
    <dgm:cxn modelId="{D5531A79-CEEE-48F8-B8F6-95CB6FF566E0}" type="presParOf" srcId="{BAEFC5C4-F06E-48EC-91FB-CAF58CE7E3CD}" destId="{7C593569-B088-4233-8484-5118538BDD15}" srcOrd="3" destOrd="0" presId="urn:microsoft.com/office/officeart/2005/8/layout/process1"/>
    <dgm:cxn modelId="{5D0BFE74-B3C4-4BD9-87B2-6CD57E882CDB}" type="presParOf" srcId="{7C593569-B088-4233-8484-5118538BDD15}" destId="{A6C42D4A-5B46-4269-B851-851D3DD867C2}" srcOrd="0" destOrd="0" presId="urn:microsoft.com/office/officeart/2005/8/layout/process1"/>
    <dgm:cxn modelId="{4EB4FCC4-5B78-4BE2-B6A7-D87ED10FFA47}" type="presParOf" srcId="{BAEFC5C4-F06E-48EC-91FB-CAF58CE7E3CD}" destId="{92B7D385-2AE8-4EFE-B87E-5BCC537E5F6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D5628-33B8-43C6-8085-DD6C57A337B2}">
      <dsp:nvSpPr>
        <dsp:cNvPr id="0" name=""/>
        <dsp:cNvSpPr/>
      </dsp:nvSpPr>
      <dsp:spPr>
        <a:xfrm>
          <a:off x="6295" y="1492909"/>
          <a:ext cx="1881633" cy="1128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nl-NL" sz="2900" kern="1200" dirty="0" smtClean="0"/>
            <a:t>Waartoe leren zij?</a:t>
          </a:r>
          <a:endParaRPr lang="nl-NL" sz="2900" kern="1200" dirty="0"/>
        </a:p>
      </dsp:txBody>
      <dsp:txXfrm>
        <a:off x="39362" y="1525976"/>
        <a:ext cx="1815499" cy="1062846"/>
      </dsp:txXfrm>
    </dsp:sp>
    <dsp:sp modelId="{54F94D06-71E2-44CA-AFA3-438A57CD26ED}">
      <dsp:nvSpPr>
        <dsp:cNvPr id="0" name=""/>
        <dsp:cNvSpPr/>
      </dsp:nvSpPr>
      <dsp:spPr>
        <a:xfrm>
          <a:off x="2076092" y="1824077"/>
          <a:ext cx="398906" cy="466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NL" sz="2000" kern="1200"/>
        </a:p>
      </dsp:txBody>
      <dsp:txXfrm>
        <a:off x="2076092" y="1917406"/>
        <a:ext cx="279234" cy="279987"/>
      </dsp:txXfrm>
    </dsp:sp>
    <dsp:sp modelId="{0EE4E3C2-D6D8-4D1B-BAB4-75CE13B26018}">
      <dsp:nvSpPr>
        <dsp:cNvPr id="0" name=""/>
        <dsp:cNvSpPr/>
      </dsp:nvSpPr>
      <dsp:spPr>
        <a:xfrm>
          <a:off x="2640583" y="1492909"/>
          <a:ext cx="1881633" cy="1128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nl-NL" sz="2900" kern="1200" dirty="0" smtClean="0"/>
            <a:t>Wat leren zij?</a:t>
          </a:r>
          <a:endParaRPr lang="nl-NL" sz="2900" kern="1200" dirty="0"/>
        </a:p>
      </dsp:txBody>
      <dsp:txXfrm>
        <a:off x="2673650" y="1525976"/>
        <a:ext cx="1815499" cy="1062846"/>
      </dsp:txXfrm>
    </dsp:sp>
    <dsp:sp modelId="{7C593569-B088-4233-8484-5118538BDD15}">
      <dsp:nvSpPr>
        <dsp:cNvPr id="0" name=""/>
        <dsp:cNvSpPr/>
      </dsp:nvSpPr>
      <dsp:spPr>
        <a:xfrm>
          <a:off x="4710380" y="1824077"/>
          <a:ext cx="398906" cy="466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NL" sz="2000" kern="1200"/>
        </a:p>
      </dsp:txBody>
      <dsp:txXfrm>
        <a:off x="4710380" y="1917406"/>
        <a:ext cx="279234" cy="279987"/>
      </dsp:txXfrm>
    </dsp:sp>
    <dsp:sp modelId="{92B7D385-2AE8-4EFE-B87E-5BCC537E5F6A}">
      <dsp:nvSpPr>
        <dsp:cNvPr id="0" name=""/>
        <dsp:cNvSpPr/>
      </dsp:nvSpPr>
      <dsp:spPr>
        <a:xfrm>
          <a:off x="5274870" y="1492909"/>
          <a:ext cx="1881633" cy="1128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nl-NL" sz="2900" kern="1200" dirty="0" smtClean="0"/>
            <a:t>Hoe leren zij?</a:t>
          </a:r>
          <a:endParaRPr lang="nl-NL" sz="2900" kern="1200" dirty="0"/>
        </a:p>
      </dsp:txBody>
      <dsp:txXfrm>
        <a:off x="5307937" y="1525976"/>
        <a:ext cx="1815499" cy="1062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5B554C5C-59EA-4F8D-9281-542C1F772940}" type="datetimeFigureOut">
              <a:rPr lang="nl-NL" smtClean="0"/>
              <a:t>12-12-2013</a:t>
            </a:fld>
            <a:endParaRPr lang="nl-NL"/>
          </a:p>
        </p:txBody>
      </p:sp>
      <p:sp>
        <p:nvSpPr>
          <p:cNvPr id="4" name="Tijdelijke aanduiding voor voetteks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6F73F306-6445-4FAB-B0EE-E82FB6319396}" type="slidenum">
              <a:rPr lang="nl-NL" smtClean="0"/>
              <a:t>‹nr.›</a:t>
            </a:fld>
            <a:endParaRPr lang="nl-NL"/>
          </a:p>
        </p:txBody>
      </p:sp>
    </p:spTree>
    <p:extLst>
      <p:ext uri="{BB962C8B-B14F-4D97-AF65-F5344CB8AC3E}">
        <p14:creationId xmlns:p14="http://schemas.microsoft.com/office/powerpoint/2010/main" val="95732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16F072D-93EC-4B87-9E29-D71FA716EFEB}" type="datetimeFigureOut">
              <a:rPr lang="nl-NL" smtClean="0"/>
              <a:t>12-12-2013</a:t>
            </a:fld>
            <a:endParaRPr lang="nl-NL"/>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459D4BE-4F5B-447A-A11D-812403D53A5D}" type="slidenum">
              <a:rPr lang="nl-NL" smtClean="0"/>
              <a:t>‹nr.›</a:t>
            </a:fld>
            <a:endParaRPr lang="nl-NL"/>
          </a:p>
        </p:txBody>
      </p:sp>
    </p:spTree>
    <p:extLst>
      <p:ext uri="{BB962C8B-B14F-4D97-AF65-F5344CB8AC3E}">
        <p14:creationId xmlns:p14="http://schemas.microsoft.com/office/powerpoint/2010/main" val="361101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itchFamily="34" charset="0"/>
                <a:ea typeface="Geneva"/>
                <a:cs typeface="Geneva"/>
              </a:defRPr>
            </a:lvl1pPr>
            <a:lvl2pPr marL="742950" indent="-285750" eaLnBrk="0" hangingPunct="0">
              <a:defRPr sz="2400" baseline="-25000">
                <a:solidFill>
                  <a:schemeClr val="tx1"/>
                </a:solidFill>
                <a:latin typeface="Arial" pitchFamily="34" charset="0"/>
                <a:ea typeface="Geneva"/>
                <a:cs typeface="Geneva"/>
              </a:defRPr>
            </a:lvl2pPr>
            <a:lvl3pPr marL="1143000" indent="-228600" eaLnBrk="0" hangingPunct="0">
              <a:defRPr sz="2400" baseline="-25000">
                <a:solidFill>
                  <a:schemeClr val="tx1"/>
                </a:solidFill>
                <a:latin typeface="Arial" pitchFamily="34" charset="0"/>
                <a:ea typeface="Geneva"/>
                <a:cs typeface="Geneva"/>
              </a:defRPr>
            </a:lvl3pPr>
            <a:lvl4pPr marL="1600200" indent="-228600" eaLnBrk="0" hangingPunct="0">
              <a:defRPr sz="2400" baseline="-25000">
                <a:solidFill>
                  <a:schemeClr val="tx1"/>
                </a:solidFill>
                <a:latin typeface="Arial" pitchFamily="34" charset="0"/>
                <a:ea typeface="Geneva"/>
                <a:cs typeface="Geneva"/>
              </a:defRPr>
            </a:lvl4pPr>
            <a:lvl5pPr marL="2057400" indent="-228600" eaLnBrk="0" hangingPunct="0">
              <a:defRPr sz="2400" baseline="-25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400" baseline="-25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400" baseline="-25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400" baseline="-25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400" baseline="-25000">
                <a:solidFill>
                  <a:schemeClr val="tx1"/>
                </a:solidFill>
                <a:latin typeface="Arial" pitchFamily="34" charset="0"/>
                <a:ea typeface="Geneva"/>
                <a:cs typeface="Geneva"/>
              </a:defRPr>
            </a:lvl9pPr>
          </a:lstStyle>
          <a:p>
            <a:fld id="{FC162768-BEAD-48A6-AE66-C978DCDD7EBA}" type="slidenum">
              <a:rPr lang="en-US" sz="1200" baseline="0" smtClean="0"/>
              <a:pPr/>
              <a:t>1</a:t>
            </a:fld>
            <a:endParaRPr lang="en-US" sz="1200" baseline="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Arial" pitchFamily="34" charset="0"/>
                <a:ea typeface="Geneva"/>
                <a:cs typeface="Geneva"/>
              </a:rPr>
              <a:t>Uitwerking A: illustratieve context.</a:t>
            </a:r>
            <a:br>
              <a:rPr lang="nl-NL" sz="1200" kern="1200" dirty="0" smtClean="0">
                <a:solidFill>
                  <a:schemeClr val="tx1"/>
                </a:solidFill>
                <a:effectLst/>
                <a:latin typeface="Arial" pitchFamily="34" charset="0"/>
                <a:ea typeface="Geneva"/>
                <a:cs typeface="Geneva"/>
              </a:rPr>
            </a:br>
            <a:r>
              <a:rPr lang="nl-NL" sz="1200" i="1" kern="1200" dirty="0" smtClean="0">
                <a:solidFill>
                  <a:schemeClr val="tx1"/>
                </a:solidFill>
                <a:effectLst/>
                <a:latin typeface="Arial" pitchFamily="34" charset="0"/>
                <a:ea typeface="Geneva"/>
                <a:cs typeface="Geneva"/>
              </a:rPr>
              <a:t>Verschillende contexten worden gebruikt als ad-hoc illustraties van al eerder gekozen concepten. De conceptuele </a:t>
            </a:r>
            <a:r>
              <a:rPr lang="nl-NL" sz="1200" i="1" kern="1200" dirty="0" err="1" smtClean="0">
                <a:solidFill>
                  <a:schemeClr val="tx1"/>
                </a:solidFill>
                <a:effectLst/>
                <a:latin typeface="Arial" pitchFamily="34" charset="0"/>
                <a:ea typeface="Geneva"/>
                <a:cs typeface="Geneva"/>
              </a:rPr>
              <a:t>vakstructuur</a:t>
            </a:r>
            <a:r>
              <a:rPr lang="nl-NL" sz="1200" i="1" kern="1200" dirty="0" smtClean="0">
                <a:solidFill>
                  <a:schemeClr val="tx1"/>
                </a:solidFill>
                <a:effectLst/>
                <a:latin typeface="Arial" pitchFamily="34" charset="0"/>
                <a:ea typeface="Geneva"/>
                <a:cs typeface="Geneva"/>
              </a:rPr>
              <a:t> staat centraal.</a:t>
            </a:r>
            <a:endParaRPr lang="nl-NL" sz="1200" kern="1200" dirty="0" smtClean="0">
              <a:solidFill>
                <a:schemeClr val="tx1"/>
              </a:solidFill>
              <a:effectLst/>
              <a:latin typeface="Arial" pitchFamily="34" charset="0"/>
              <a:ea typeface="Geneva"/>
              <a:cs typeface="Geneva"/>
            </a:endParaRPr>
          </a:p>
          <a:p>
            <a:r>
              <a:rPr lang="nl-NL" sz="1200" kern="1200" dirty="0" smtClean="0">
                <a:solidFill>
                  <a:schemeClr val="tx1"/>
                </a:solidFill>
                <a:effectLst/>
                <a:latin typeface="Arial" pitchFamily="34" charset="0"/>
                <a:ea typeface="Geneva"/>
                <a:cs typeface="Geneva"/>
              </a:rPr>
              <a:t>Kenmerken:</a:t>
            </a:r>
          </a:p>
          <a:p>
            <a:pPr lvl="0"/>
            <a:r>
              <a:rPr lang="nl-NL" sz="1200" kern="1200" dirty="0" smtClean="0">
                <a:solidFill>
                  <a:schemeClr val="tx1"/>
                </a:solidFill>
                <a:effectLst/>
                <a:latin typeface="Arial" pitchFamily="34" charset="0"/>
                <a:ea typeface="Geneva"/>
                <a:cs typeface="Geneva"/>
              </a:rPr>
              <a:t>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 staat centraal.</a:t>
            </a:r>
          </a:p>
          <a:p>
            <a:pPr lvl="0"/>
            <a:r>
              <a:rPr lang="nl-NL" sz="1200" kern="1200" dirty="0" smtClean="0">
                <a:solidFill>
                  <a:schemeClr val="tx1"/>
                </a:solidFill>
                <a:effectLst/>
                <a:latin typeface="Arial" pitchFamily="34" charset="0"/>
                <a:ea typeface="Geneva"/>
                <a:cs typeface="Geneva"/>
              </a:rPr>
              <a:t>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 is herkenbaar in de selectie van de leerinhoud en in de inrichting van het materiaal.</a:t>
            </a:r>
          </a:p>
          <a:p>
            <a:pPr lvl="0"/>
            <a:r>
              <a:rPr lang="nl-NL" sz="1200" kern="1200" dirty="0" smtClean="0">
                <a:solidFill>
                  <a:schemeClr val="tx1"/>
                </a:solidFill>
                <a:effectLst/>
                <a:latin typeface="Arial" pitchFamily="34" charset="0"/>
                <a:ea typeface="Geneva"/>
                <a:cs typeface="Geneva"/>
              </a:rPr>
              <a:t>Er zijn verschillende (kleine) contexten, die de concepten illustreren.</a:t>
            </a:r>
          </a:p>
          <a:p>
            <a:pPr lvl="0"/>
            <a:r>
              <a:rPr lang="nl-NL" sz="1200" kern="1200" dirty="0" smtClean="0">
                <a:solidFill>
                  <a:schemeClr val="tx1"/>
                </a:solidFill>
                <a:effectLst/>
                <a:latin typeface="Arial" pitchFamily="34" charset="0"/>
                <a:ea typeface="Geneva"/>
                <a:cs typeface="Geneva"/>
              </a:rPr>
              <a:t>De contexten volgen uit de keuzes van de concepten.</a:t>
            </a:r>
          </a:p>
          <a:p>
            <a:r>
              <a:rPr lang="nl-NL" sz="1200" kern="1200" dirty="0" smtClean="0">
                <a:solidFill>
                  <a:schemeClr val="tx1"/>
                </a:solidFill>
                <a:effectLst/>
                <a:latin typeface="Arial" pitchFamily="34" charset="0"/>
                <a:ea typeface="Geneva"/>
                <a:cs typeface="Geneva"/>
              </a:rPr>
              <a:t>De concepten horen tot één deelgebied en hangen met elkaar samen via 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a:t>
            </a:r>
            <a:endParaRPr lang="nl-NL" dirty="0"/>
          </a:p>
        </p:txBody>
      </p:sp>
      <p:sp>
        <p:nvSpPr>
          <p:cNvPr id="4" name="Tijdelijke aanduiding voor dianummer 3"/>
          <p:cNvSpPr>
            <a:spLocks noGrp="1"/>
          </p:cNvSpPr>
          <p:nvPr>
            <p:ph type="sldNum" sz="quarter" idx="10"/>
          </p:nvPr>
        </p:nvSpPr>
        <p:spPr/>
        <p:txBody>
          <a:bodyPr/>
          <a:lstStyle/>
          <a:p>
            <a:pPr>
              <a:defRPr/>
            </a:pPr>
            <a:fld id="{ADBAE07E-8261-47EB-9B44-6FAE27339E9C}" type="slidenum">
              <a:rPr lang="en-US" smtClean="0"/>
              <a:pPr>
                <a:defRPr/>
              </a:pPr>
              <a:t>15</a:t>
            </a:fld>
            <a:endParaRPr lang="en-US"/>
          </a:p>
        </p:txBody>
      </p:sp>
    </p:spTree>
    <p:extLst>
      <p:ext uri="{BB962C8B-B14F-4D97-AF65-F5344CB8AC3E}">
        <p14:creationId xmlns:p14="http://schemas.microsoft.com/office/powerpoint/2010/main" val="203099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Arial" pitchFamily="34" charset="0"/>
                <a:ea typeface="Geneva"/>
                <a:cs typeface="Geneva"/>
              </a:rPr>
              <a:t>Uitwerking B, verbindende context.</a:t>
            </a:r>
            <a:br>
              <a:rPr lang="nl-NL" sz="1200" kern="1200" dirty="0" smtClean="0">
                <a:solidFill>
                  <a:schemeClr val="tx1"/>
                </a:solidFill>
                <a:effectLst/>
                <a:latin typeface="Arial" pitchFamily="34" charset="0"/>
                <a:ea typeface="Geneva"/>
                <a:cs typeface="Geneva"/>
              </a:rPr>
            </a:br>
            <a:r>
              <a:rPr lang="nl-NL" sz="1200" i="1" kern="1200" dirty="0" smtClean="0">
                <a:solidFill>
                  <a:schemeClr val="tx1"/>
                </a:solidFill>
                <a:effectLst/>
                <a:latin typeface="Arial" pitchFamily="34" charset="0"/>
                <a:ea typeface="Geneva"/>
                <a:cs typeface="Geneva"/>
              </a:rPr>
              <a:t>Een verbindende context brengt een pragmatische samenhang aan in een samenhangende groep al eerder gekozen concepten. De inrichting van het lesmateriaal volgt de verbindende context, maar niet alle gekozen concepten passen er naadloos bij.</a:t>
            </a:r>
            <a:endParaRPr lang="nl-NL" sz="1200" kern="1200" dirty="0" smtClean="0">
              <a:solidFill>
                <a:schemeClr val="tx1"/>
              </a:solidFill>
              <a:effectLst/>
              <a:latin typeface="Arial" pitchFamily="34" charset="0"/>
              <a:ea typeface="Geneva"/>
              <a:cs typeface="Geneva"/>
            </a:endParaRPr>
          </a:p>
          <a:p>
            <a:endParaRPr lang="nl-NL" sz="1200" kern="1200" dirty="0" smtClean="0">
              <a:solidFill>
                <a:schemeClr val="tx1"/>
              </a:solidFill>
              <a:effectLst/>
              <a:latin typeface="Arial" pitchFamily="34" charset="0"/>
              <a:ea typeface="Geneva"/>
              <a:cs typeface="Geneva"/>
            </a:endParaRPr>
          </a:p>
          <a:p>
            <a:r>
              <a:rPr lang="nl-NL" sz="1200" kern="1200" dirty="0" smtClean="0">
                <a:solidFill>
                  <a:schemeClr val="tx1"/>
                </a:solidFill>
                <a:effectLst/>
                <a:latin typeface="Arial" pitchFamily="34" charset="0"/>
                <a:ea typeface="Geneva"/>
                <a:cs typeface="Geneva"/>
              </a:rPr>
              <a:t>Kenmerken:</a:t>
            </a:r>
          </a:p>
          <a:p>
            <a:pPr lvl="0"/>
            <a:r>
              <a:rPr lang="nl-NL" sz="1200" kern="1200" dirty="0" smtClean="0">
                <a:solidFill>
                  <a:schemeClr val="tx1"/>
                </a:solidFill>
                <a:effectLst/>
                <a:latin typeface="Arial" pitchFamily="34" charset="0"/>
                <a:ea typeface="Geneva"/>
                <a:cs typeface="Geneva"/>
              </a:rPr>
              <a:t>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 is herkenbaar in de selectie van de leerinhoud.</a:t>
            </a:r>
          </a:p>
          <a:p>
            <a:pPr lvl="0"/>
            <a:r>
              <a:rPr lang="nl-NL" sz="1200" kern="1200" dirty="0" smtClean="0">
                <a:solidFill>
                  <a:schemeClr val="tx1"/>
                </a:solidFill>
                <a:effectLst/>
                <a:latin typeface="Arial" pitchFamily="34" charset="0"/>
                <a:ea typeface="Geneva"/>
                <a:cs typeface="Geneva"/>
              </a:rPr>
              <a:t>Er is sprake van één verbindende context.</a:t>
            </a:r>
          </a:p>
          <a:p>
            <a:pPr lvl="0"/>
            <a:r>
              <a:rPr lang="nl-NL" sz="1200" kern="1200" dirty="0" smtClean="0">
                <a:solidFill>
                  <a:schemeClr val="tx1"/>
                </a:solidFill>
                <a:effectLst/>
                <a:latin typeface="Arial" pitchFamily="34" charset="0"/>
                <a:ea typeface="Geneva"/>
                <a:cs typeface="Geneva"/>
              </a:rPr>
              <a:t>De verbindende context volgt uit de keuze van concepten.</a:t>
            </a:r>
          </a:p>
          <a:p>
            <a:pPr lvl="0"/>
            <a:r>
              <a:rPr lang="nl-NL" sz="1200" kern="1200" dirty="0" smtClean="0">
                <a:solidFill>
                  <a:schemeClr val="tx1"/>
                </a:solidFill>
                <a:effectLst/>
                <a:latin typeface="Arial" pitchFamily="34" charset="0"/>
                <a:ea typeface="Geneva"/>
                <a:cs typeface="Geneva"/>
              </a:rPr>
              <a:t>De concepten horen tot één deelgebied en hangen met elkaar samen via 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a:t>
            </a:r>
          </a:p>
          <a:p>
            <a:r>
              <a:rPr lang="nl-NL" sz="1200" kern="1200" dirty="0" smtClean="0">
                <a:solidFill>
                  <a:schemeClr val="tx1"/>
                </a:solidFill>
                <a:effectLst/>
                <a:latin typeface="Arial" pitchFamily="34" charset="0"/>
                <a:ea typeface="Geneva"/>
                <a:cs typeface="Geneva"/>
              </a:rPr>
              <a:t>Sommige concepten vallen buiten de verbindende context, maar zijn via 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 met elkaar verbonden.</a:t>
            </a:r>
            <a:endParaRPr lang="nl-NL" dirty="0"/>
          </a:p>
        </p:txBody>
      </p:sp>
      <p:sp>
        <p:nvSpPr>
          <p:cNvPr id="4" name="Tijdelijke aanduiding voor dianummer 3"/>
          <p:cNvSpPr>
            <a:spLocks noGrp="1"/>
          </p:cNvSpPr>
          <p:nvPr>
            <p:ph type="sldNum" sz="quarter" idx="10"/>
          </p:nvPr>
        </p:nvSpPr>
        <p:spPr/>
        <p:txBody>
          <a:bodyPr/>
          <a:lstStyle/>
          <a:p>
            <a:pPr>
              <a:defRPr/>
            </a:pPr>
            <a:fld id="{ADBAE07E-8261-47EB-9B44-6FAE27339E9C}" type="slidenum">
              <a:rPr lang="en-US" smtClean="0"/>
              <a:pPr>
                <a:defRPr/>
              </a:pPr>
              <a:t>16</a:t>
            </a:fld>
            <a:endParaRPr lang="en-US"/>
          </a:p>
        </p:txBody>
      </p:sp>
    </p:spTree>
    <p:extLst>
      <p:ext uri="{BB962C8B-B14F-4D97-AF65-F5344CB8AC3E}">
        <p14:creationId xmlns:p14="http://schemas.microsoft.com/office/powerpoint/2010/main" val="128876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Arial" pitchFamily="34" charset="0"/>
                <a:ea typeface="Geneva"/>
                <a:cs typeface="Geneva"/>
              </a:rPr>
              <a:t>Uitwerking C, centrale context.</a:t>
            </a:r>
            <a:br>
              <a:rPr lang="nl-NL" sz="1200" kern="1200" dirty="0" smtClean="0">
                <a:solidFill>
                  <a:schemeClr val="tx1"/>
                </a:solidFill>
                <a:effectLst/>
                <a:latin typeface="Arial" pitchFamily="34" charset="0"/>
                <a:ea typeface="Geneva"/>
                <a:cs typeface="Geneva"/>
              </a:rPr>
            </a:br>
            <a:r>
              <a:rPr lang="nl-NL" sz="1200" i="1" kern="1200" dirty="0" smtClean="0">
                <a:solidFill>
                  <a:schemeClr val="tx1"/>
                </a:solidFill>
                <a:effectLst/>
                <a:latin typeface="Arial" pitchFamily="34" charset="0"/>
                <a:ea typeface="Geneva"/>
                <a:cs typeface="Geneva"/>
              </a:rPr>
              <a:t>Eén context staat centraal, en dient als vraagstelling en selectiecriterium voor concepten.</a:t>
            </a:r>
            <a:endParaRPr lang="nl-NL" sz="1200" kern="1200" dirty="0" smtClean="0">
              <a:solidFill>
                <a:schemeClr val="tx1"/>
              </a:solidFill>
              <a:effectLst/>
              <a:latin typeface="Arial" pitchFamily="34" charset="0"/>
              <a:ea typeface="Geneva"/>
              <a:cs typeface="Geneva"/>
            </a:endParaRPr>
          </a:p>
          <a:p>
            <a:r>
              <a:rPr lang="nl-NL" sz="1200" kern="1200" dirty="0" smtClean="0">
                <a:solidFill>
                  <a:schemeClr val="tx1"/>
                </a:solidFill>
                <a:effectLst/>
                <a:latin typeface="Arial" pitchFamily="34" charset="0"/>
                <a:ea typeface="Geneva"/>
                <a:cs typeface="Geneva"/>
              </a:rPr>
              <a:t>Kenmerken:</a:t>
            </a:r>
          </a:p>
          <a:p>
            <a:pPr lvl="0"/>
            <a:r>
              <a:rPr lang="nl-NL" sz="1200" kern="1200" dirty="0" smtClean="0">
                <a:solidFill>
                  <a:schemeClr val="tx1"/>
                </a:solidFill>
                <a:effectLst/>
                <a:latin typeface="Arial" pitchFamily="34" charset="0"/>
                <a:ea typeface="Geneva"/>
                <a:cs typeface="Geneva"/>
              </a:rPr>
              <a:t>Er is sprake van één centrale context.</a:t>
            </a:r>
          </a:p>
          <a:p>
            <a:pPr lvl="0"/>
            <a:r>
              <a:rPr lang="nl-NL" sz="1200" kern="1200" dirty="0" smtClean="0">
                <a:solidFill>
                  <a:schemeClr val="tx1"/>
                </a:solidFill>
                <a:effectLst/>
                <a:latin typeface="Arial" pitchFamily="34" charset="0"/>
                <a:ea typeface="Geneva"/>
                <a:cs typeface="Geneva"/>
              </a:rPr>
              <a:t>De concepten volgen uit de keuze van de centrale context.</a:t>
            </a:r>
          </a:p>
          <a:p>
            <a:pPr lvl="0"/>
            <a:r>
              <a:rPr lang="nl-NL" sz="1200" kern="1200" dirty="0" smtClean="0">
                <a:solidFill>
                  <a:schemeClr val="tx1"/>
                </a:solidFill>
                <a:effectLst/>
                <a:latin typeface="Arial" pitchFamily="34" charset="0"/>
                <a:ea typeface="Geneva"/>
                <a:cs typeface="Geneva"/>
              </a:rPr>
              <a:t>De concepten komen uit verschillende deelgebieden van een vakgebied of uit meerdere vakgebieden en hangen via de centrale context met elkaar samen.</a:t>
            </a:r>
          </a:p>
          <a:p>
            <a:r>
              <a:rPr lang="nl-NL" sz="1200" kern="1200" dirty="0" smtClean="0">
                <a:solidFill>
                  <a:schemeClr val="tx1"/>
                </a:solidFill>
                <a:effectLst/>
                <a:latin typeface="Arial" pitchFamily="34" charset="0"/>
                <a:ea typeface="Geneva"/>
                <a:cs typeface="Geneva"/>
              </a:rPr>
              <a:t>Alle concepten vallen binnen de centrale context.</a:t>
            </a:r>
            <a:endParaRPr lang="nl-NL" dirty="0"/>
          </a:p>
        </p:txBody>
      </p:sp>
      <p:sp>
        <p:nvSpPr>
          <p:cNvPr id="4" name="Tijdelijke aanduiding voor dianummer 3"/>
          <p:cNvSpPr>
            <a:spLocks noGrp="1"/>
          </p:cNvSpPr>
          <p:nvPr>
            <p:ph type="sldNum" sz="quarter" idx="10"/>
          </p:nvPr>
        </p:nvSpPr>
        <p:spPr/>
        <p:txBody>
          <a:bodyPr/>
          <a:lstStyle/>
          <a:p>
            <a:pPr>
              <a:defRPr/>
            </a:pPr>
            <a:fld id="{ADBAE07E-8261-47EB-9B44-6FAE27339E9C}" type="slidenum">
              <a:rPr lang="en-US" smtClean="0"/>
              <a:pPr>
                <a:defRPr/>
              </a:pPr>
              <a:t>17</a:t>
            </a:fld>
            <a:endParaRPr lang="en-US"/>
          </a:p>
        </p:txBody>
      </p:sp>
    </p:spTree>
    <p:extLst>
      <p:ext uri="{BB962C8B-B14F-4D97-AF65-F5344CB8AC3E}">
        <p14:creationId xmlns:p14="http://schemas.microsoft.com/office/powerpoint/2010/main" val="306520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Arial" pitchFamily="34" charset="0"/>
                <a:ea typeface="Geneva"/>
                <a:cs typeface="Geneva"/>
              </a:rPr>
              <a:t>Uitwerking D, context op afstand.</a:t>
            </a:r>
            <a:br>
              <a:rPr lang="nl-NL" sz="1200" kern="1200" dirty="0" smtClean="0">
                <a:solidFill>
                  <a:schemeClr val="tx1"/>
                </a:solidFill>
                <a:effectLst/>
                <a:latin typeface="Arial" pitchFamily="34" charset="0"/>
                <a:ea typeface="Geneva"/>
                <a:cs typeface="Geneva"/>
              </a:rPr>
            </a:br>
            <a:r>
              <a:rPr lang="nl-NL" sz="1200" i="1" kern="1200" dirty="0" smtClean="0">
                <a:solidFill>
                  <a:schemeClr val="tx1"/>
                </a:solidFill>
                <a:effectLst/>
                <a:latin typeface="Arial" pitchFamily="34" charset="0"/>
                <a:ea typeface="Geneva"/>
                <a:cs typeface="Geneva"/>
              </a:rPr>
              <a:t>Een context staat op afstand, de inrichting van het materiaal wordt bepaald door de conceptuele structuur, maar de gekozen concepten hangen samen via de context en komen vaak uit verschillende delen van het vakgebied of uit verschillende vakgebieden.</a:t>
            </a:r>
            <a:endParaRPr lang="nl-NL" sz="1200" kern="1200" dirty="0" smtClean="0">
              <a:solidFill>
                <a:schemeClr val="tx1"/>
              </a:solidFill>
              <a:effectLst/>
              <a:latin typeface="Arial" pitchFamily="34" charset="0"/>
              <a:ea typeface="Geneva"/>
              <a:cs typeface="Geneva"/>
            </a:endParaRPr>
          </a:p>
          <a:p>
            <a:r>
              <a:rPr lang="nl-NL" sz="1200" kern="1200" dirty="0" smtClean="0">
                <a:solidFill>
                  <a:schemeClr val="tx1"/>
                </a:solidFill>
                <a:effectLst/>
                <a:latin typeface="Arial" pitchFamily="34" charset="0"/>
                <a:ea typeface="Geneva"/>
                <a:cs typeface="Geneva"/>
              </a:rPr>
              <a:t>Kenmerken:</a:t>
            </a:r>
          </a:p>
          <a:p>
            <a:pPr lvl="0"/>
            <a:r>
              <a:rPr lang="nl-NL" sz="1200" kern="1200" dirty="0" smtClean="0">
                <a:solidFill>
                  <a:schemeClr val="tx1"/>
                </a:solidFill>
                <a:effectLst/>
                <a:latin typeface="Arial" pitchFamily="34" charset="0"/>
                <a:ea typeface="Geneva"/>
                <a:cs typeface="Geneva"/>
              </a:rPr>
              <a:t>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 is herkenbaar in de inrichting van het materiaal.</a:t>
            </a:r>
          </a:p>
          <a:p>
            <a:pPr lvl="0"/>
            <a:r>
              <a:rPr lang="nl-NL" sz="1200" kern="1200" dirty="0" smtClean="0">
                <a:solidFill>
                  <a:schemeClr val="tx1"/>
                </a:solidFill>
                <a:effectLst/>
                <a:latin typeface="Arial" pitchFamily="34" charset="0"/>
                <a:ea typeface="Geneva"/>
                <a:cs typeface="Geneva"/>
              </a:rPr>
              <a:t>Er is sprake van één grotere context, maar er kunnen andere contexten zijn, naast deze context op afstand.</a:t>
            </a:r>
          </a:p>
          <a:p>
            <a:pPr lvl="0"/>
            <a:r>
              <a:rPr lang="nl-NL" sz="1200" kern="1200" dirty="0" smtClean="0">
                <a:solidFill>
                  <a:schemeClr val="tx1"/>
                </a:solidFill>
                <a:effectLst/>
                <a:latin typeface="Arial" pitchFamily="34" charset="0"/>
                <a:ea typeface="Geneva"/>
                <a:cs typeface="Geneva"/>
              </a:rPr>
              <a:t>De meeste concepten volgen uit de keuze van de context op afstand.</a:t>
            </a:r>
          </a:p>
          <a:p>
            <a:pPr lvl="0"/>
            <a:r>
              <a:rPr lang="nl-NL" sz="1200" kern="1200" dirty="0" smtClean="0">
                <a:solidFill>
                  <a:schemeClr val="tx1"/>
                </a:solidFill>
                <a:effectLst/>
                <a:latin typeface="Arial" pitchFamily="34" charset="0"/>
                <a:ea typeface="Geneva"/>
                <a:cs typeface="Geneva"/>
              </a:rPr>
              <a:t>De concepten komen uit verschillende deelgebieden van een vakgebied of uit meerdere vakgebieden en hangen via de context-op-afstand met elkaar samen.</a:t>
            </a:r>
          </a:p>
          <a:p>
            <a:r>
              <a:rPr lang="nl-NL" sz="1200" kern="1200" dirty="0" smtClean="0">
                <a:solidFill>
                  <a:schemeClr val="tx1"/>
                </a:solidFill>
                <a:effectLst/>
                <a:latin typeface="Arial" pitchFamily="34" charset="0"/>
                <a:ea typeface="Geneva"/>
                <a:cs typeface="Geneva"/>
              </a:rPr>
              <a:t>Sommige concepten vallen buiten de context-op-afstand, maar zijn via de conceptuele </a:t>
            </a:r>
            <a:r>
              <a:rPr lang="nl-NL" sz="1200" kern="1200" dirty="0" err="1" smtClean="0">
                <a:solidFill>
                  <a:schemeClr val="tx1"/>
                </a:solidFill>
                <a:effectLst/>
                <a:latin typeface="Arial" pitchFamily="34" charset="0"/>
                <a:ea typeface="Geneva"/>
                <a:cs typeface="Geneva"/>
              </a:rPr>
              <a:t>vakstructuur</a:t>
            </a:r>
            <a:r>
              <a:rPr lang="nl-NL" sz="1200" kern="1200" dirty="0" smtClean="0">
                <a:solidFill>
                  <a:schemeClr val="tx1"/>
                </a:solidFill>
                <a:effectLst/>
                <a:latin typeface="Arial" pitchFamily="34" charset="0"/>
                <a:ea typeface="Geneva"/>
                <a:cs typeface="Geneva"/>
              </a:rPr>
              <a:t> met elkaar verbonden.</a:t>
            </a:r>
            <a:endParaRPr lang="nl-NL" dirty="0"/>
          </a:p>
        </p:txBody>
      </p:sp>
      <p:sp>
        <p:nvSpPr>
          <p:cNvPr id="4" name="Tijdelijke aanduiding voor dianummer 3"/>
          <p:cNvSpPr>
            <a:spLocks noGrp="1"/>
          </p:cNvSpPr>
          <p:nvPr>
            <p:ph type="sldNum" sz="quarter" idx="10"/>
          </p:nvPr>
        </p:nvSpPr>
        <p:spPr/>
        <p:txBody>
          <a:bodyPr/>
          <a:lstStyle/>
          <a:p>
            <a:pPr>
              <a:defRPr/>
            </a:pPr>
            <a:fld id="{ADBAE07E-8261-47EB-9B44-6FAE27339E9C}" type="slidenum">
              <a:rPr lang="en-US" smtClean="0"/>
              <a:pPr>
                <a:defRPr/>
              </a:pPr>
              <a:t>18</a:t>
            </a:fld>
            <a:endParaRPr lang="en-US"/>
          </a:p>
        </p:txBody>
      </p:sp>
    </p:spTree>
    <p:extLst>
      <p:ext uri="{BB962C8B-B14F-4D97-AF65-F5344CB8AC3E}">
        <p14:creationId xmlns:p14="http://schemas.microsoft.com/office/powerpoint/2010/main" val="236953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Eerste </a:t>
            </a:r>
            <a:r>
              <a:rPr lang="nl-NL" dirty="0" err="1" smtClean="0"/>
              <a:t>bullet</a:t>
            </a:r>
            <a:r>
              <a:rPr lang="nl-NL" dirty="0" smtClean="0"/>
              <a:t>:</a:t>
            </a:r>
          </a:p>
          <a:p>
            <a:pPr lvl="1">
              <a:lnSpc>
                <a:spcPct val="90000"/>
              </a:lnSpc>
            </a:pPr>
            <a:r>
              <a:rPr lang="nl-NL" sz="2000" dirty="0" smtClean="0"/>
              <a:t>Basisideeën, grondbegrippen</a:t>
            </a:r>
          </a:p>
          <a:p>
            <a:pPr lvl="2">
              <a:lnSpc>
                <a:spcPct val="90000"/>
              </a:lnSpc>
            </a:pPr>
            <a:r>
              <a:rPr lang="nl-NL" sz="2000" dirty="0" smtClean="0"/>
              <a:t>principes, beginselen, theorieën, ideeën, beelden, wetten, structuren of systemen</a:t>
            </a:r>
          </a:p>
          <a:p>
            <a:pPr lvl="1">
              <a:lnSpc>
                <a:spcPct val="90000"/>
              </a:lnSpc>
            </a:pPr>
            <a:r>
              <a:rPr lang="nl-NL" sz="2000" dirty="0" smtClean="0"/>
              <a:t>Kader van kennisopbouw in een discipline</a:t>
            </a:r>
          </a:p>
          <a:p>
            <a:endParaRPr lang="nl-NL" dirty="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24</a:t>
            </a:fld>
            <a:endParaRPr lang="en-US"/>
          </a:p>
        </p:txBody>
      </p:sp>
    </p:spTree>
    <p:extLst>
      <p:ext uri="{BB962C8B-B14F-4D97-AF65-F5344CB8AC3E}">
        <p14:creationId xmlns:p14="http://schemas.microsoft.com/office/powerpoint/2010/main" val="259923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itchFamily="34" charset="0"/>
                <a:ea typeface="Geneva"/>
                <a:cs typeface="Geneva"/>
              </a:defRPr>
            </a:lvl1pPr>
            <a:lvl2pPr marL="742950" indent="-285750" eaLnBrk="0" hangingPunct="0">
              <a:defRPr sz="2400" baseline="-25000">
                <a:solidFill>
                  <a:schemeClr val="tx1"/>
                </a:solidFill>
                <a:latin typeface="Arial" pitchFamily="34" charset="0"/>
                <a:ea typeface="Geneva"/>
                <a:cs typeface="Geneva"/>
              </a:defRPr>
            </a:lvl2pPr>
            <a:lvl3pPr marL="1143000" indent="-228600" eaLnBrk="0" hangingPunct="0">
              <a:defRPr sz="2400" baseline="-25000">
                <a:solidFill>
                  <a:schemeClr val="tx1"/>
                </a:solidFill>
                <a:latin typeface="Arial" pitchFamily="34" charset="0"/>
                <a:ea typeface="Geneva"/>
                <a:cs typeface="Geneva"/>
              </a:defRPr>
            </a:lvl3pPr>
            <a:lvl4pPr marL="1600200" indent="-228600" eaLnBrk="0" hangingPunct="0">
              <a:defRPr sz="2400" baseline="-25000">
                <a:solidFill>
                  <a:schemeClr val="tx1"/>
                </a:solidFill>
                <a:latin typeface="Arial" pitchFamily="34" charset="0"/>
                <a:ea typeface="Geneva"/>
                <a:cs typeface="Geneva"/>
              </a:defRPr>
            </a:lvl4pPr>
            <a:lvl5pPr marL="2057400" indent="-228600" eaLnBrk="0" hangingPunct="0">
              <a:defRPr sz="2400" baseline="-25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400" baseline="-25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400" baseline="-25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400" baseline="-25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400" baseline="-25000">
                <a:solidFill>
                  <a:schemeClr val="tx1"/>
                </a:solidFill>
                <a:latin typeface="Arial" pitchFamily="34" charset="0"/>
                <a:ea typeface="Geneva"/>
                <a:cs typeface="Geneva"/>
              </a:defRPr>
            </a:lvl9pPr>
          </a:lstStyle>
          <a:p>
            <a:fld id="{5EA1B425-1BC4-43E3-9360-DF70B2886062}" type="slidenum">
              <a:rPr lang="en-US" sz="1200" baseline="0" smtClean="0"/>
              <a:pPr/>
              <a:t>25</a:t>
            </a:fld>
            <a:endParaRPr lang="en-US" sz="1200" baseline="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Tweede </a:t>
            </a:r>
            <a:r>
              <a:rPr lang="nl-NL" dirty="0" err="1" smtClean="0"/>
              <a:t>bullet</a:t>
            </a:r>
            <a:r>
              <a:rPr lang="nl-NL" dirty="0" smtClean="0"/>
              <a:t>:</a:t>
            </a:r>
          </a:p>
          <a:p>
            <a:pPr lvl="1">
              <a:lnSpc>
                <a:spcPct val="90000"/>
              </a:lnSpc>
            </a:pPr>
            <a:r>
              <a:rPr lang="nl-NL" sz="2000" dirty="0" smtClean="0"/>
              <a:t>Handelingspraktijk (bi); </a:t>
            </a:r>
          </a:p>
          <a:p>
            <a:pPr lvl="1">
              <a:lnSpc>
                <a:spcPct val="90000"/>
              </a:lnSpc>
            </a:pPr>
            <a:r>
              <a:rPr lang="nl-NL" sz="2000" dirty="0" smtClean="0"/>
              <a:t>Situatie, probleem (</a:t>
            </a:r>
            <a:r>
              <a:rPr lang="nl-NL" sz="2000" dirty="0" err="1" smtClean="0"/>
              <a:t>sk</a:t>
            </a:r>
            <a:r>
              <a:rPr lang="nl-NL" sz="2000" dirty="0" smtClean="0"/>
              <a:t>, na, </a:t>
            </a:r>
            <a:r>
              <a:rPr lang="nl-NL" sz="2000" dirty="0" err="1" smtClean="0"/>
              <a:t>wi</a:t>
            </a:r>
            <a:r>
              <a:rPr lang="nl-NL" sz="2000" dirty="0" smtClean="0"/>
              <a:t>, …)</a:t>
            </a:r>
            <a:endParaRPr lang="nl-NL" sz="1200" dirty="0"/>
          </a:p>
          <a:p>
            <a:pPr lvl="0">
              <a:lnSpc>
                <a:spcPct val="90000"/>
              </a:lnSpc>
            </a:pPr>
            <a:r>
              <a:rPr lang="nl-NL" sz="2000" dirty="0" smtClean="0"/>
              <a:t>Derde</a:t>
            </a:r>
            <a:r>
              <a:rPr lang="nl-NL" sz="2000" baseline="0" dirty="0" smtClean="0"/>
              <a:t> </a:t>
            </a:r>
            <a:r>
              <a:rPr lang="nl-NL" sz="2000" baseline="0" dirty="0" err="1" smtClean="0"/>
              <a:t>bullet</a:t>
            </a:r>
            <a:endParaRPr lang="nl-NL" sz="2000" baseline="0" dirty="0" smtClean="0"/>
          </a:p>
          <a:p>
            <a:pPr lvl="1">
              <a:lnSpc>
                <a:spcPct val="90000"/>
              </a:lnSpc>
            </a:pPr>
            <a:r>
              <a:rPr lang="nl-NL" sz="2000" dirty="0" smtClean="0"/>
              <a:t>Wat:</a:t>
            </a:r>
            <a:br>
              <a:rPr lang="nl-NL" sz="2000" dirty="0" smtClean="0"/>
            </a:br>
            <a:r>
              <a:rPr lang="nl-NL" sz="2000" dirty="0" smtClean="0"/>
              <a:t>Didactische vs. functionele contexten</a:t>
            </a:r>
          </a:p>
          <a:p>
            <a:pPr lvl="1">
              <a:lnSpc>
                <a:spcPct val="90000"/>
              </a:lnSpc>
            </a:pPr>
            <a:r>
              <a:rPr lang="nl-NL" sz="2000" dirty="0" smtClean="0"/>
              <a:t>Leefwereld, beroeps-, wetenschappelijke contexten</a:t>
            </a:r>
          </a:p>
          <a:p>
            <a:pPr lvl="1">
              <a:lnSpc>
                <a:spcPct val="90000"/>
              </a:lnSpc>
            </a:pPr>
            <a:r>
              <a:rPr lang="nl-NL" sz="2000" dirty="0" smtClean="0"/>
              <a:t>Hoe:</a:t>
            </a:r>
          </a:p>
          <a:p>
            <a:pPr marL="457200" marR="0" lvl="1" indent="0" algn="l" defTabSz="914400" rtl="0" eaLnBrk="0" fontAlgn="base" latinLnBrk="0" hangingPunct="0">
              <a:lnSpc>
                <a:spcPct val="90000"/>
              </a:lnSpc>
              <a:spcBef>
                <a:spcPct val="30000"/>
              </a:spcBef>
              <a:spcAft>
                <a:spcPct val="0"/>
              </a:spcAft>
              <a:buClrTx/>
              <a:buSzTx/>
              <a:buFontTx/>
              <a:buNone/>
              <a:tabLst/>
              <a:defRPr/>
            </a:pPr>
            <a:r>
              <a:rPr lang="nl-NL" sz="2000" dirty="0" smtClean="0"/>
              <a:t>Aanleer-, oefen-, </a:t>
            </a:r>
            <a:r>
              <a:rPr lang="nl-NL" sz="2000" dirty="0" err="1" smtClean="0"/>
              <a:t>toetscontext</a:t>
            </a:r>
            <a:endParaRPr lang="nl-NL" sz="2000" dirty="0" smtClean="0"/>
          </a:p>
          <a:p>
            <a:pPr lvl="1">
              <a:lnSpc>
                <a:spcPct val="90000"/>
              </a:lnSpc>
            </a:pPr>
            <a:endParaRPr lang="nl-NL" sz="2000" dirty="0" smtClean="0"/>
          </a:p>
          <a:p>
            <a:pPr lvl="0">
              <a:lnSpc>
                <a:spcPct val="90000"/>
              </a:lnSpc>
            </a:pPr>
            <a:endParaRPr lang="nl-NL" sz="2000" dirty="0" smtClean="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27</a:t>
            </a:fld>
            <a:endParaRPr lang="en-US"/>
          </a:p>
        </p:txBody>
      </p:sp>
    </p:spTree>
    <p:extLst>
      <p:ext uri="{BB962C8B-B14F-4D97-AF65-F5344CB8AC3E}">
        <p14:creationId xmlns:p14="http://schemas.microsoft.com/office/powerpoint/2010/main" val="139669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err="1" smtClean="0"/>
              <a:t>Resulaten</a:t>
            </a:r>
            <a:r>
              <a:rPr lang="nl-NL" baseline="0" dirty="0" smtClean="0"/>
              <a:t> v</a:t>
            </a:r>
            <a:r>
              <a:rPr lang="nl-NL" dirty="0" smtClean="0"/>
              <a:t>ragenlijstonderzoek oktober 2012</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Docenten natuurkunde, niet-pilot</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N~50</a:t>
            </a:r>
          </a:p>
          <a:p>
            <a:endParaRPr lang="nl-NL" dirty="0"/>
          </a:p>
        </p:txBody>
      </p:sp>
      <p:sp>
        <p:nvSpPr>
          <p:cNvPr id="4" name="Tijdelijke aanduiding voor dianummer 3"/>
          <p:cNvSpPr>
            <a:spLocks noGrp="1"/>
          </p:cNvSpPr>
          <p:nvPr>
            <p:ph type="sldNum" sz="quarter" idx="10"/>
          </p:nvPr>
        </p:nvSpPr>
        <p:spPr/>
        <p:txBody>
          <a:bodyPr/>
          <a:lstStyle/>
          <a:p>
            <a:fld id="{9459D4BE-4F5B-447A-A11D-812403D53A5D}" type="slidenum">
              <a:rPr lang="nl-NL" smtClean="0"/>
              <a:t>2</a:t>
            </a:fld>
            <a:endParaRPr lang="nl-NL"/>
          </a:p>
        </p:txBody>
      </p:sp>
    </p:spTree>
    <p:extLst>
      <p:ext uri="{BB962C8B-B14F-4D97-AF65-F5344CB8AC3E}">
        <p14:creationId xmlns:p14="http://schemas.microsoft.com/office/powerpoint/2010/main" val="148894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Drie vragen, op alle drie valt een antwoord te geven waarbij de </a:t>
            </a:r>
            <a:r>
              <a:rPr lang="nl-NL" dirty="0" err="1" smtClean="0"/>
              <a:t>ww</a:t>
            </a:r>
            <a:r>
              <a:rPr lang="nl-NL" baseline="0" dirty="0" smtClean="0"/>
              <a:t> tussen co en co belangrijk is</a:t>
            </a:r>
            <a:endParaRPr lang="nl-NL" dirty="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7</a:t>
            </a:fld>
            <a:endParaRPr lang="en-US"/>
          </a:p>
        </p:txBody>
      </p:sp>
    </p:spTree>
    <p:extLst>
      <p:ext uri="{BB962C8B-B14F-4D97-AF65-F5344CB8AC3E}">
        <p14:creationId xmlns:p14="http://schemas.microsoft.com/office/powerpoint/2010/main" val="172933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8</a:t>
            </a:fld>
            <a:endParaRPr lang="en-US"/>
          </a:p>
        </p:txBody>
      </p:sp>
    </p:spTree>
    <p:extLst>
      <p:ext uri="{BB962C8B-B14F-4D97-AF65-F5344CB8AC3E}">
        <p14:creationId xmlns:p14="http://schemas.microsoft.com/office/powerpoint/2010/main" val="219874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9</a:t>
            </a:fld>
            <a:endParaRPr lang="en-US"/>
          </a:p>
        </p:txBody>
      </p:sp>
    </p:spTree>
    <p:extLst>
      <p:ext uri="{BB962C8B-B14F-4D97-AF65-F5344CB8AC3E}">
        <p14:creationId xmlns:p14="http://schemas.microsoft.com/office/powerpoint/2010/main" val="142594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baseline="-25000">
                <a:solidFill>
                  <a:schemeClr val="tx1"/>
                </a:solidFill>
                <a:latin typeface="Arial" charset="0"/>
                <a:ea typeface="Osaka" pitchFamily="1" charset="-128"/>
              </a:defRPr>
            </a:lvl1pPr>
            <a:lvl2pPr marL="742950" indent="-285750">
              <a:defRPr sz="2400" baseline="-25000">
                <a:solidFill>
                  <a:schemeClr val="tx1"/>
                </a:solidFill>
                <a:latin typeface="Arial" charset="0"/>
                <a:ea typeface="Osaka" pitchFamily="1" charset="-128"/>
              </a:defRPr>
            </a:lvl2pPr>
            <a:lvl3pPr marL="1143000" indent="-228600">
              <a:defRPr sz="2400" baseline="-25000">
                <a:solidFill>
                  <a:schemeClr val="tx1"/>
                </a:solidFill>
                <a:latin typeface="Arial" charset="0"/>
                <a:ea typeface="Osaka" pitchFamily="1" charset="-128"/>
              </a:defRPr>
            </a:lvl3pPr>
            <a:lvl4pPr marL="1600200" indent="-228600">
              <a:defRPr sz="2400" baseline="-25000">
                <a:solidFill>
                  <a:schemeClr val="tx1"/>
                </a:solidFill>
                <a:latin typeface="Arial" charset="0"/>
                <a:ea typeface="Osaka" pitchFamily="1" charset="-128"/>
              </a:defRPr>
            </a:lvl4pPr>
            <a:lvl5pPr marL="2057400" indent="-228600">
              <a:defRPr sz="2400" baseline="-25000">
                <a:solidFill>
                  <a:schemeClr val="tx1"/>
                </a:solidFill>
                <a:latin typeface="Arial" charset="0"/>
                <a:ea typeface="Osaka"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Osaka"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Osaka"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Osaka"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Osaka" pitchFamily="1" charset="-128"/>
              </a:defRPr>
            </a:lvl9pPr>
          </a:lstStyle>
          <a:p>
            <a:fld id="{9E25D505-B9C9-406E-B86F-56B8A871AEDA}" type="slidenum">
              <a:rPr lang="nl-NL" sz="1200" baseline="0" smtClean="0"/>
              <a:pPr/>
              <a:t>10</a:t>
            </a:fld>
            <a:endParaRPr lang="nl-NL" sz="1200" baseline="0"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nl-NL" dirty="0" smtClean="0"/>
              <a:t>Als het gaat om het vastleggen van concepten</a:t>
            </a:r>
            <a:r>
              <a:rPr lang="nl-NL" baseline="0" dirty="0" smtClean="0"/>
              <a:t> en contexten zijn er verschillende variaties mogelijk. Je ziet ze allemaal terug in de examenprogramma’s van de bètavakken.</a:t>
            </a:r>
            <a:endParaRPr lang="nl-N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 docenten om in de</a:t>
            </a:r>
            <a:r>
              <a:rPr lang="nl-NL" baseline="0" dirty="0" smtClean="0"/>
              <a:t> praktijk te brengen.</a:t>
            </a:r>
          </a:p>
          <a:p>
            <a:r>
              <a:rPr lang="nl-NL" baseline="0" dirty="0" smtClean="0"/>
              <a:t>Ook hierbij concepten, contexten en wisselwerking daartussen van belang.</a:t>
            </a:r>
          </a:p>
          <a:p>
            <a:r>
              <a:rPr lang="nl-NL" baseline="0" dirty="0" smtClean="0"/>
              <a:t>NRC onderzoek naar conceptueel begrip bij verdiepende </a:t>
            </a:r>
            <a:r>
              <a:rPr lang="nl-NL" baseline="0" dirty="0" err="1" smtClean="0"/>
              <a:t>science</a:t>
            </a:r>
            <a:r>
              <a:rPr lang="nl-NL" baseline="0" dirty="0" smtClean="0"/>
              <a:t> programma's in VS (b.v. AP = Advanced Placement program)</a:t>
            </a:r>
            <a:endParaRPr lang="nl-NL" dirty="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11</a:t>
            </a:fld>
            <a:endParaRPr lang="en-US"/>
          </a:p>
        </p:txBody>
      </p:sp>
    </p:spTree>
    <p:extLst>
      <p:ext uri="{BB962C8B-B14F-4D97-AF65-F5344CB8AC3E}">
        <p14:creationId xmlns:p14="http://schemas.microsoft.com/office/powerpoint/2010/main" val="45255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baseline="-25000">
                <a:solidFill>
                  <a:schemeClr val="tx1"/>
                </a:solidFill>
                <a:latin typeface="Arial" pitchFamily="34" charset="0"/>
                <a:ea typeface="Geneva"/>
                <a:cs typeface="Geneva"/>
              </a:defRPr>
            </a:lvl1pPr>
            <a:lvl2pPr marL="742950" indent="-285750">
              <a:defRPr sz="2400" baseline="-25000">
                <a:solidFill>
                  <a:schemeClr val="tx1"/>
                </a:solidFill>
                <a:latin typeface="Arial" pitchFamily="34" charset="0"/>
                <a:ea typeface="Geneva"/>
                <a:cs typeface="Geneva"/>
              </a:defRPr>
            </a:lvl2pPr>
            <a:lvl3pPr marL="1143000" indent="-228600">
              <a:defRPr sz="2400" baseline="-25000">
                <a:solidFill>
                  <a:schemeClr val="tx1"/>
                </a:solidFill>
                <a:latin typeface="Arial" pitchFamily="34" charset="0"/>
                <a:ea typeface="Geneva"/>
                <a:cs typeface="Geneva"/>
              </a:defRPr>
            </a:lvl3pPr>
            <a:lvl4pPr marL="1600200" indent="-228600">
              <a:defRPr sz="2400" baseline="-25000">
                <a:solidFill>
                  <a:schemeClr val="tx1"/>
                </a:solidFill>
                <a:latin typeface="Arial" pitchFamily="34" charset="0"/>
                <a:ea typeface="Geneva"/>
                <a:cs typeface="Geneva"/>
              </a:defRPr>
            </a:lvl4pPr>
            <a:lvl5pPr marL="2057400" indent="-228600">
              <a:defRPr sz="2400" baseline="-25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400" baseline="-25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400" baseline="-25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400" baseline="-25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400" baseline="-25000">
                <a:solidFill>
                  <a:schemeClr val="tx1"/>
                </a:solidFill>
                <a:latin typeface="Arial" pitchFamily="34" charset="0"/>
                <a:ea typeface="Geneva"/>
                <a:cs typeface="Geneva"/>
              </a:defRPr>
            </a:lvl9pPr>
          </a:lstStyle>
          <a:p>
            <a:fld id="{B85A1A3C-325B-4070-9BD9-F72AD7EEA384}" type="slidenum">
              <a:rPr lang="en-US" sz="1200" baseline="0"/>
              <a:pPr/>
              <a:t>13</a:t>
            </a:fld>
            <a:endParaRPr lang="en-US" sz="1200" baseline="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 1:</a:t>
            </a:r>
          </a:p>
          <a:p>
            <a:pPr lvl="1"/>
            <a:r>
              <a:rPr lang="nl-NL" sz="1600" dirty="0" smtClean="0"/>
              <a:t>Waarover gaat het in de ogen van de </a:t>
            </a:r>
            <a:r>
              <a:rPr lang="nl-NL" sz="1600" dirty="0" smtClean="0">
                <a:solidFill>
                  <a:srgbClr val="D00077"/>
                </a:solidFill>
              </a:rPr>
              <a:t>docent</a:t>
            </a:r>
            <a:r>
              <a:rPr lang="nl-NL" sz="1600" dirty="0" smtClean="0"/>
              <a:t>?</a:t>
            </a:r>
          </a:p>
          <a:p>
            <a:pPr lvl="1"/>
            <a:r>
              <a:rPr lang="nl-NL" sz="1600" dirty="0" smtClean="0">
                <a:solidFill>
                  <a:srgbClr val="D00077"/>
                </a:solidFill>
              </a:rPr>
              <a:t>Raamwerk</a:t>
            </a:r>
            <a:r>
              <a:rPr lang="nl-NL" sz="1600" dirty="0" smtClean="0"/>
              <a:t> van het materiaal</a:t>
            </a:r>
            <a:endParaRPr lang="nl-NL" sz="1600" dirty="0" smtClean="0">
              <a:solidFill>
                <a:srgbClr val="D00077"/>
              </a:solidFill>
            </a:endParaRPr>
          </a:p>
          <a:p>
            <a:endParaRPr lang="nl-NL" dirty="0" smtClean="0"/>
          </a:p>
          <a:p>
            <a:r>
              <a:rPr lang="nl-NL" dirty="0" smtClean="0"/>
              <a:t>Ad 2:</a:t>
            </a:r>
          </a:p>
          <a:p>
            <a:pPr lvl="1"/>
            <a:r>
              <a:rPr lang="nl-NL" sz="1600" dirty="0" smtClean="0"/>
              <a:t>Waarover gaat het in de ogen van de </a:t>
            </a:r>
            <a:r>
              <a:rPr lang="nl-NL" sz="1600" dirty="0" smtClean="0">
                <a:solidFill>
                  <a:srgbClr val="7030A0"/>
                </a:solidFill>
              </a:rPr>
              <a:t>leerling</a:t>
            </a:r>
            <a:r>
              <a:rPr lang="nl-NL" sz="1600" dirty="0" smtClean="0"/>
              <a:t>?</a:t>
            </a:r>
          </a:p>
          <a:p>
            <a:pPr lvl="1"/>
            <a:r>
              <a:rPr lang="nl-NL" sz="1600" dirty="0" smtClean="0"/>
              <a:t>Detaillering</a:t>
            </a:r>
          </a:p>
          <a:p>
            <a:endParaRPr lang="nl-NL" dirty="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14</a:t>
            </a:fld>
            <a:endParaRPr lang="en-US"/>
          </a:p>
        </p:txBody>
      </p:sp>
    </p:spTree>
    <p:extLst>
      <p:ext uri="{BB962C8B-B14F-4D97-AF65-F5344CB8AC3E}">
        <p14:creationId xmlns:p14="http://schemas.microsoft.com/office/powerpoint/2010/main" val="104522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12-12-2013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12-12-2013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12-12-2013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73152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906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68E414-4AE6-4D36-8109-C304B95CAE03}" type="slidenum">
              <a:rPr lang="en-US"/>
              <a:pPr>
                <a:defRPr/>
              </a:pPr>
              <a:t>‹nr.›</a:t>
            </a:fld>
            <a:endParaRPr lang="en-US"/>
          </a:p>
        </p:txBody>
      </p:sp>
    </p:spTree>
    <p:extLst>
      <p:ext uri="{BB962C8B-B14F-4D97-AF65-F5344CB8AC3E}">
        <p14:creationId xmlns:p14="http://schemas.microsoft.com/office/powerpoint/2010/main" val="164914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12-12-2013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12-12-2013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9803BF-A17C-4846-9E8E-9066EF5C02B5}" type="datetimeFigureOut">
              <a:rPr lang="nl-NL" smtClean="0"/>
              <a:t>12-12-2013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9803BF-A17C-4846-9E8E-9066EF5C02B5}" type="datetimeFigureOut">
              <a:rPr lang="nl-NL" smtClean="0"/>
              <a:t>12-12-2013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9803BF-A17C-4846-9E8E-9066EF5C02B5}" type="datetimeFigureOut">
              <a:rPr lang="nl-NL" smtClean="0"/>
              <a:t>12-12-2013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9803BF-A17C-4846-9E8E-9066EF5C02B5}" type="datetimeFigureOut">
              <a:rPr lang="nl-NL" smtClean="0"/>
              <a:t>12-12-2013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t>12-12-2013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t>12-12-2013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03BF-A17C-4846-9E8E-9066EF5C02B5}" type="datetimeFigureOut">
              <a:rPr lang="nl-NL" smtClean="0"/>
              <a:t>12-12-2013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michels@slo.nl" TargetMode="External"/><Relationship Id="rId2" Type="http://schemas.openxmlformats.org/officeDocument/2006/relationships/hyperlink" Target="mailto:l.bruning@slo.nl" TargetMode="External"/><Relationship Id="rId1" Type="http://schemas.openxmlformats.org/officeDocument/2006/relationships/slideLayout" Target="../slideLayouts/slideLayout2.xml"/><Relationship Id="rId4" Type="http://schemas.openxmlformats.org/officeDocument/2006/relationships/hyperlink" Target="mailto:m.pieters@slo.n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nl-NL" smtClean="0"/>
              <a:t>CoCo – Wisselwerking tussen concepten en contexten</a:t>
            </a:r>
            <a:endParaRPr lang="en-GB" smtClean="0"/>
          </a:p>
        </p:txBody>
      </p:sp>
      <p:sp>
        <p:nvSpPr>
          <p:cNvPr id="3075" name="Rectangle 3"/>
          <p:cNvSpPr>
            <a:spLocks noGrp="1" noChangeArrowheads="1"/>
          </p:cNvSpPr>
          <p:nvPr>
            <p:ph type="subTitle" idx="1"/>
          </p:nvPr>
        </p:nvSpPr>
        <p:spPr>
          <a:xfrm>
            <a:off x="2617788" y="4365104"/>
            <a:ext cx="5840412" cy="792684"/>
          </a:xfrm>
        </p:spPr>
        <p:txBody>
          <a:bodyPr/>
          <a:lstStyle/>
          <a:p>
            <a:pPr eaLnBrk="1" hangingPunct="1"/>
            <a:r>
              <a:rPr lang="en-GB" sz="1800" dirty="0" smtClean="0"/>
              <a:t>Lucia </a:t>
            </a:r>
            <a:r>
              <a:rPr lang="en-GB" sz="1800" dirty="0" smtClean="0"/>
              <a:t>Bruning, Berenice Michels en Maarten Pieters</a:t>
            </a:r>
          </a:p>
          <a:p>
            <a:pPr eaLnBrk="1" hangingPunct="1"/>
            <a:r>
              <a:rPr lang="en-GB" sz="1800" dirty="0" err="1" smtClean="0"/>
              <a:t>Woudschoten</a:t>
            </a:r>
            <a:r>
              <a:rPr lang="en-GB" sz="1800" dirty="0" smtClean="0"/>
              <a:t> 2013</a:t>
            </a:r>
            <a:endParaRPr lang="en-GB" sz="1800" dirty="0" smtClean="0"/>
          </a:p>
        </p:txBody>
      </p:sp>
    </p:spTree>
    <p:extLst>
      <p:ext uri="{BB962C8B-B14F-4D97-AF65-F5344CB8AC3E}">
        <p14:creationId xmlns:p14="http://schemas.microsoft.com/office/powerpoint/2010/main" val="373327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nummer 5"/>
          <p:cNvSpPr>
            <a:spLocks noGrp="1"/>
          </p:cNvSpPr>
          <p:nvPr>
            <p:ph type="sldNum" sz="quarter" idx="12"/>
          </p:nvPr>
        </p:nvSpPr>
        <p:spPr>
          <a:noFill/>
        </p:spPr>
        <p:txBody>
          <a:bodyPr/>
          <a:lstStyle>
            <a:lvl1pPr>
              <a:defRPr sz="2400" baseline="-25000">
                <a:solidFill>
                  <a:schemeClr val="tx1"/>
                </a:solidFill>
                <a:latin typeface="Arial" charset="0"/>
                <a:ea typeface="Osaka" pitchFamily="1" charset="-128"/>
              </a:defRPr>
            </a:lvl1pPr>
            <a:lvl2pPr marL="742950" indent="-285750">
              <a:defRPr sz="2400" baseline="-25000">
                <a:solidFill>
                  <a:schemeClr val="tx1"/>
                </a:solidFill>
                <a:latin typeface="Arial" charset="0"/>
                <a:ea typeface="Osaka" pitchFamily="1" charset="-128"/>
              </a:defRPr>
            </a:lvl2pPr>
            <a:lvl3pPr marL="1143000" indent="-228600">
              <a:defRPr sz="2400" baseline="-25000">
                <a:solidFill>
                  <a:schemeClr val="tx1"/>
                </a:solidFill>
                <a:latin typeface="Arial" charset="0"/>
                <a:ea typeface="Osaka" pitchFamily="1" charset="-128"/>
              </a:defRPr>
            </a:lvl3pPr>
            <a:lvl4pPr marL="1600200" indent="-228600">
              <a:defRPr sz="2400" baseline="-25000">
                <a:solidFill>
                  <a:schemeClr val="tx1"/>
                </a:solidFill>
                <a:latin typeface="Arial" charset="0"/>
                <a:ea typeface="Osaka" pitchFamily="1" charset="-128"/>
              </a:defRPr>
            </a:lvl4pPr>
            <a:lvl5pPr marL="2057400" indent="-228600">
              <a:defRPr sz="2400" baseline="-25000">
                <a:solidFill>
                  <a:schemeClr val="tx1"/>
                </a:solidFill>
                <a:latin typeface="Arial" charset="0"/>
                <a:ea typeface="Osaka"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Osaka"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Osaka"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Osaka"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Osaka" pitchFamily="1" charset="-128"/>
              </a:defRPr>
            </a:lvl9pPr>
          </a:lstStyle>
          <a:p>
            <a:fld id="{6F2FA113-E119-4A1E-BD09-3821026CBEEB}" type="slidenum">
              <a:rPr lang="en-US" sz="1400" baseline="0" smtClean="0"/>
              <a:pPr/>
              <a:t>10</a:t>
            </a:fld>
            <a:endParaRPr lang="en-US" sz="1400" baseline="0" dirty="0" smtClean="0"/>
          </a:p>
        </p:txBody>
      </p:sp>
      <p:sp>
        <p:nvSpPr>
          <p:cNvPr id="12291" name="Rectangle 2"/>
          <p:cNvSpPr>
            <a:spLocks noGrp="1" noChangeArrowheads="1"/>
          </p:cNvSpPr>
          <p:nvPr>
            <p:ph type="body" idx="1"/>
          </p:nvPr>
        </p:nvSpPr>
        <p:spPr>
          <a:xfrm>
            <a:off x="990600" y="1700808"/>
            <a:ext cx="7162800" cy="4968552"/>
          </a:xfrm>
        </p:spPr>
        <p:txBody>
          <a:bodyPr>
            <a:normAutofit lnSpcReduction="10000"/>
          </a:bodyPr>
          <a:lstStyle/>
          <a:p>
            <a:r>
              <a:rPr lang="nl-NL" sz="2400" dirty="0" smtClean="0"/>
              <a:t>De </a:t>
            </a:r>
            <a:r>
              <a:rPr lang="nl-NL" sz="2400" dirty="0"/>
              <a:t>kandidaat kan…</a:t>
            </a:r>
          </a:p>
          <a:p>
            <a:pPr lvl="1"/>
            <a:r>
              <a:rPr lang="nl-NL" sz="2400" i="1" dirty="0" smtClean="0"/>
              <a:t>voorgeschreven</a:t>
            </a:r>
            <a:r>
              <a:rPr lang="nl-NL" sz="2400" dirty="0" smtClean="0"/>
              <a:t> </a:t>
            </a:r>
            <a:r>
              <a:rPr lang="nl-NL" sz="2400" dirty="0">
                <a:solidFill>
                  <a:srgbClr val="D00077"/>
                </a:solidFill>
              </a:rPr>
              <a:t>concepten</a:t>
            </a:r>
            <a:r>
              <a:rPr lang="nl-NL" sz="2400" dirty="0"/>
              <a:t> </a:t>
            </a:r>
            <a:r>
              <a:rPr lang="nl-NL" sz="2400" dirty="0" smtClean="0"/>
              <a:t>toepassen in niet </a:t>
            </a:r>
            <a:r>
              <a:rPr lang="nl-NL" sz="2400" i="1" dirty="0" smtClean="0"/>
              <a:t>gespecificeerde</a:t>
            </a:r>
            <a:r>
              <a:rPr lang="nl-NL" sz="2400" dirty="0" smtClean="0"/>
              <a:t> </a:t>
            </a:r>
            <a:r>
              <a:rPr lang="nl-NL" sz="2400" dirty="0" smtClean="0">
                <a:solidFill>
                  <a:srgbClr val="D00077"/>
                </a:solidFill>
              </a:rPr>
              <a:t>contexten</a:t>
            </a:r>
            <a:endParaRPr lang="nl-NL" sz="2400" dirty="0" smtClean="0"/>
          </a:p>
          <a:p>
            <a:pPr lvl="1"/>
            <a:endParaRPr lang="nl-NL" sz="2400" dirty="0"/>
          </a:p>
          <a:p>
            <a:pPr lvl="1"/>
            <a:r>
              <a:rPr lang="nl-NL" sz="2400" dirty="0" smtClean="0"/>
              <a:t>fysische verschijnselen / </a:t>
            </a:r>
            <a:r>
              <a:rPr lang="nl-NL" sz="2400" dirty="0" smtClean="0">
                <a:solidFill>
                  <a:srgbClr val="D00077"/>
                </a:solidFill>
              </a:rPr>
              <a:t>begrippen</a:t>
            </a:r>
            <a:r>
              <a:rPr lang="nl-NL" sz="2400" dirty="0" smtClean="0"/>
              <a:t> / etc. (</a:t>
            </a:r>
            <a:r>
              <a:rPr lang="nl-NL" sz="2400" i="1" dirty="0" smtClean="0"/>
              <a:t>niet gedefinieerd</a:t>
            </a:r>
            <a:r>
              <a:rPr lang="nl-NL" sz="2400" dirty="0" smtClean="0"/>
              <a:t>) gebruiken / toepassen in de </a:t>
            </a:r>
            <a:r>
              <a:rPr lang="nl-NL" sz="2400" i="1" dirty="0" smtClean="0"/>
              <a:t>voorgeschreven</a:t>
            </a:r>
            <a:r>
              <a:rPr lang="nl-NL" sz="2400" dirty="0" smtClean="0"/>
              <a:t> </a:t>
            </a:r>
            <a:r>
              <a:rPr lang="nl-NL" sz="2400" dirty="0" smtClean="0">
                <a:solidFill>
                  <a:srgbClr val="D00077"/>
                </a:solidFill>
              </a:rPr>
              <a:t>context </a:t>
            </a:r>
            <a:r>
              <a:rPr lang="nl-NL" sz="2400" dirty="0" smtClean="0"/>
              <a:t>(Bijvoorbeeld aarde)</a:t>
            </a:r>
          </a:p>
          <a:p>
            <a:pPr lvl="1"/>
            <a:endParaRPr lang="nl-NL" sz="2400" dirty="0"/>
          </a:p>
          <a:p>
            <a:pPr lvl="1"/>
            <a:r>
              <a:rPr lang="nl-NL" sz="2400" i="1" dirty="0" smtClean="0"/>
              <a:t>voorgeschreven</a:t>
            </a:r>
            <a:r>
              <a:rPr lang="nl-NL" sz="2400" dirty="0" smtClean="0"/>
              <a:t> </a:t>
            </a:r>
            <a:r>
              <a:rPr lang="nl-NL" sz="2400" dirty="0">
                <a:solidFill>
                  <a:srgbClr val="D00077"/>
                </a:solidFill>
              </a:rPr>
              <a:t>concepten</a:t>
            </a:r>
            <a:r>
              <a:rPr lang="nl-NL" sz="2400" dirty="0"/>
              <a:t> gebruiken / toepassen / etc. in de </a:t>
            </a:r>
            <a:r>
              <a:rPr lang="nl-NL" sz="2400" i="1" dirty="0" smtClean="0"/>
              <a:t>voorgeschreven</a:t>
            </a:r>
            <a:r>
              <a:rPr lang="nl-NL" sz="2400" dirty="0"/>
              <a:t> </a:t>
            </a:r>
            <a:r>
              <a:rPr lang="nl-NL" sz="2400" dirty="0" smtClean="0">
                <a:solidFill>
                  <a:srgbClr val="D00077"/>
                </a:solidFill>
              </a:rPr>
              <a:t>context </a:t>
            </a:r>
            <a:r>
              <a:rPr lang="nl-NL" sz="2400" dirty="0" smtClean="0"/>
              <a:t>(bijvoorbeeld medische beeldvorming)</a:t>
            </a:r>
            <a:endParaRPr lang="nl-NL" sz="2400" dirty="0"/>
          </a:p>
          <a:p>
            <a:pPr marL="0" indent="0">
              <a:buNone/>
            </a:pPr>
            <a:r>
              <a:rPr lang="nl-NL" dirty="0" smtClean="0"/>
              <a:t>	</a:t>
            </a:r>
          </a:p>
          <a:p>
            <a:pPr>
              <a:buFontTx/>
              <a:buNone/>
            </a:pPr>
            <a:endParaRPr lang="nl-NL" dirty="0" smtClean="0"/>
          </a:p>
        </p:txBody>
      </p:sp>
      <p:sp>
        <p:nvSpPr>
          <p:cNvPr id="2" name="Titel 1"/>
          <p:cNvSpPr>
            <a:spLocks noGrp="1"/>
          </p:cNvSpPr>
          <p:nvPr>
            <p:ph type="title"/>
          </p:nvPr>
        </p:nvSpPr>
        <p:spPr/>
        <p:txBody>
          <a:bodyPr>
            <a:normAutofit fontScale="90000"/>
          </a:bodyPr>
          <a:lstStyle/>
          <a:p>
            <a:r>
              <a:rPr lang="nl-NL" dirty="0" smtClean="0"/>
              <a:t>Wel /niet voorschrijven van concepten en contexten</a:t>
            </a:r>
            <a:endParaRPr lang="nl-NL" dirty="0"/>
          </a:p>
        </p:txBody>
      </p:sp>
    </p:spTree>
    <p:extLst>
      <p:ext uri="{BB962C8B-B14F-4D97-AF65-F5344CB8AC3E}">
        <p14:creationId xmlns:p14="http://schemas.microsoft.com/office/powerpoint/2010/main" val="406342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leren zij?</a:t>
            </a:r>
            <a:endParaRPr lang="nl-NL" dirty="0"/>
          </a:p>
        </p:txBody>
      </p:sp>
      <p:sp>
        <p:nvSpPr>
          <p:cNvPr id="3" name="Tijdelijke aanduiding voor inhoud 2"/>
          <p:cNvSpPr>
            <a:spLocks noGrp="1"/>
          </p:cNvSpPr>
          <p:nvPr>
            <p:ph idx="1"/>
          </p:nvPr>
        </p:nvSpPr>
        <p:spPr/>
        <p:txBody>
          <a:bodyPr>
            <a:normAutofit/>
          </a:bodyPr>
          <a:lstStyle/>
          <a:p>
            <a:r>
              <a:rPr lang="nl-NL" sz="2400" dirty="0" smtClean="0"/>
              <a:t>Zeven principes van leren en begrijpen </a:t>
            </a:r>
            <a:r>
              <a:rPr lang="nl-NL" sz="1600" dirty="0" smtClean="0"/>
              <a:t>(</a:t>
            </a:r>
            <a:r>
              <a:rPr lang="en-GB" sz="1600" dirty="0" err="1" smtClean="0"/>
              <a:t>Gollub</a:t>
            </a:r>
            <a:r>
              <a:rPr lang="en-GB" sz="1600" dirty="0" smtClean="0"/>
              <a:t>, J.P et al. (</a:t>
            </a:r>
            <a:r>
              <a:rPr lang="en-GB" sz="1600" dirty="0" err="1" smtClean="0"/>
              <a:t>eds</a:t>
            </a:r>
            <a:r>
              <a:rPr lang="en-GB" sz="1600" dirty="0" smtClean="0"/>
              <a:t>), Learning and Understanding, National Research Council, 2002)</a:t>
            </a:r>
          </a:p>
          <a:p>
            <a:pPr lvl="1"/>
            <a:r>
              <a:rPr lang="en-GB" sz="2000" dirty="0" err="1" smtClean="0"/>
              <a:t>structureren</a:t>
            </a:r>
            <a:r>
              <a:rPr lang="en-GB" sz="2000" dirty="0" smtClean="0"/>
              <a:t> van </a:t>
            </a:r>
            <a:r>
              <a:rPr lang="en-GB" sz="2000" dirty="0" err="1" smtClean="0"/>
              <a:t>kennis</a:t>
            </a:r>
            <a:r>
              <a:rPr lang="en-GB" sz="2000" dirty="0" smtClean="0"/>
              <a:t> </a:t>
            </a:r>
            <a:r>
              <a:rPr lang="en-GB" sz="2000" dirty="0" err="1" smtClean="0"/>
              <a:t>rond</a:t>
            </a:r>
            <a:r>
              <a:rPr lang="en-GB" sz="2000" dirty="0" smtClean="0"/>
              <a:t> </a:t>
            </a:r>
            <a:r>
              <a:rPr lang="en-GB" sz="2000" dirty="0" err="1" smtClean="0"/>
              <a:t>kernconcepten</a:t>
            </a:r>
            <a:r>
              <a:rPr lang="en-GB" sz="2000" dirty="0" smtClean="0"/>
              <a:t> (</a:t>
            </a:r>
            <a:r>
              <a:rPr lang="en-GB" sz="2000" i="1" dirty="0" smtClean="0"/>
              <a:t>principled conceptual knowledge</a:t>
            </a:r>
            <a:r>
              <a:rPr lang="en-GB" sz="2000" dirty="0" smtClean="0"/>
              <a:t>)</a:t>
            </a:r>
          </a:p>
          <a:p>
            <a:pPr lvl="1">
              <a:lnSpc>
                <a:spcPct val="90000"/>
              </a:lnSpc>
            </a:pPr>
            <a:r>
              <a:rPr lang="en-GB" sz="2000" dirty="0" err="1" smtClean="0"/>
              <a:t>voorkennis</a:t>
            </a:r>
            <a:r>
              <a:rPr lang="en-GB" sz="2000" dirty="0" smtClean="0"/>
              <a:t> (</a:t>
            </a:r>
            <a:r>
              <a:rPr lang="en-GB" sz="2000" i="1" dirty="0" smtClean="0"/>
              <a:t>prior knowledge</a:t>
            </a:r>
            <a:r>
              <a:rPr lang="en-GB" sz="2000" dirty="0" smtClean="0"/>
              <a:t>)</a:t>
            </a:r>
          </a:p>
          <a:p>
            <a:pPr lvl="1">
              <a:lnSpc>
                <a:spcPct val="90000"/>
              </a:lnSpc>
            </a:pPr>
            <a:r>
              <a:rPr lang="en-GB" sz="2000" dirty="0" err="1" smtClean="0"/>
              <a:t>metacognitieve</a:t>
            </a:r>
            <a:r>
              <a:rPr lang="en-GB" sz="2000" dirty="0" smtClean="0"/>
              <a:t> </a:t>
            </a:r>
            <a:r>
              <a:rPr lang="en-GB" sz="2000" dirty="0" err="1" smtClean="0"/>
              <a:t>vaardigheden</a:t>
            </a:r>
            <a:r>
              <a:rPr lang="en-GB" sz="2000" dirty="0" smtClean="0"/>
              <a:t> (</a:t>
            </a:r>
            <a:r>
              <a:rPr lang="en-GB" sz="2000" i="1" dirty="0" smtClean="0"/>
              <a:t>metacognition</a:t>
            </a:r>
            <a:r>
              <a:rPr lang="en-GB" sz="2000" dirty="0" smtClean="0"/>
              <a:t>)</a:t>
            </a:r>
          </a:p>
          <a:p>
            <a:pPr lvl="1">
              <a:lnSpc>
                <a:spcPct val="90000"/>
              </a:lnSpc>
            </a:pPr>
            <a:r>
              <a:rPr lang="en-GB" sz="2000" dirty="0" err="1" smtClean="0"/>
              <a:t>verschillen</a:t>
            </a:r>
            <a:r>
              <a:rPr lang="en-GB" sz="2000" dirty="0" smtClean="0"/>
              <a:t> </a:t>
            </a:r>
            <a:r>
              <a:rPr lang="en-GB" sz="2000" dirty="0" err="1" smtClean="0"/>
              <a:t>tussen</a:t>
            </a:r>
            <a:r>
              <a:rPr lang="en-GB" sz="2000" dirty="0" smtClean="0"/>
              <a:t> </a:t>
            </a:r>
            <a:r>
              <a:rPr lang="en-GB" sz="2000" dirty="0" err="1" smtClean="0"/>
              <a:t>leerlingen</a:t>
            </a:r>
            <a:endParaRPr lang="en-GB" sz="2000" dirty="0" smtClean="0"/>
          </a:p>
          <a:p>
            <a:pPr lvl="1">
              <a:lnSpc>
                <a:spcPct val="90000"/>
              </a:lnSpc>
            </a:pPr>
            <a:r>
              <a:rPr lang="en-GB" sz="2000" dirty="0" err="1" smtClean="0"/>
              <a:t>motivatie</a:t>
            </a:r>
            <a:endParaRPr lang="en-GB" sz="2000" dirty="0" smtClean="0"/>
          </a:p>
          <a:p>
            <a:pPr lvl="1">
              <a:lnSpc>
                <a:spcPct val="90000"/>
              </a:lnSpc>
            </a:pPr>
            <a:r>
              <a:rPr lang="en-GB" sz="2000" dirty="0" err="1" smtClean="0"/>
              <a:t>leren</a:t>
            </a:r>
            <a:r>
              <a:rPr lang="en-GB" sz="2000" dirty="0" smtClean="0"/>
              <a:t> in </a:t>
            </a:r>
            <a:r>
              <a:rPr lang="en-GB" sz="2000" dirty="0" err="1" smtClean="0"/>
              <a:t>contexten</a:t>
            </a:r>
            <a:r>
              <a:rPr lang="en-GB" sz="2000" dirty="0" smtClean="0"/>
              <a:t> (</a:t>
            </a:r>
            <a:r>
              <a:rPr lang="en-GB" sz="2000" i="1" dirty="0" smtClean="0"/>
              <a:t>situated learning</a:t>
            </a:r>
            <a:r>
              <a:rPr lang="en-GB" sz="2000" dirty="0" smtClean="0"/>
              <a:t>)</a:t>
            </a:r>
          </a:p>
          <a:p>
            <a:pPr lvl="1">
              <a:lnSpc>
                <a:spcPct val="90000"/>
              </a:lnSpc>
            </a:pPr>
            <a:r>
              <a:rPr lang="en-GB" sz="2000" dirty="0" err="1" smtClean="0"/>
              <a:t>leren</a:t>
            </a:r>
            <a:r>
              <a:rPr lang="en-GB" sz="2000" dirty="0" smtClean="0"/>
              <a:t> in </a:t>
            </a:r>
            <a:r>
              <a:rPr lang="en-GB" sz="2000" dirty="0" err="1" smtClean="0"/>
              <a:t>sociale</a:t>
            </a:r>
            <a:r>
              <a:rPr lang="en-GB" sz="2000" dirty="0" smtClean="0"/>
              <a:t> </a:t>
            </a:r>
            <a:r>
              <a:rPr lang="en-GB" sz="2000" dirty="0" err="1" smtClean="0"/>
              <a:t>netwerken</a:t>
            </a:r>
            <a:r>
              <a:rPr lang="en-GB" sz="2000" dirty="0" smtClean="0"/>
              <a:t> (</a:t>
            </a:r>
            <a:r>
              <a:rPr lang="en-GB" sz="2000" i="1" dirty="0" smtClean="0"/>
              <a:t>learning communities</a:t>
            </a:r>
            <a:r>
              <a:rPr lang="en-GB" sz="2000" dirty="0" smtClean="0"/>
              <a:t>)</a:t>
            </a:r>
            <a:endParaRPr lang="nl-NL" sz="2000" dirty="0" smtClean="0"/>
          </a:p>
          <a:p>
            <a:endParaRPr lang="nl-NL" dirty="0"/>
          </a:p>
        </p:txBody>
      </p:sp>
      <p:sp>
        <p:nvSpPr>
          <p:cNvPr id="4" name="Ovaal 3"/>
          <p:cNvSpPr/>
          <p:nvPr/>
        </p:nvSpPr>
        <p:spPr>
          <a:xfrm>
            <a:off x="4283968" y="2236350"/>
            <a:ext cx="1656184" cy="445835"/>
          </a:xfrm>
          <a:prstGeom prst="ellipse">
            <a:avLst/>
          </a:prstGeom>
          <a:noFill/>
          <a:ln>
            <a:solidFill>
              <a:srgbClr val="CC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Ovaal 6"/>
          <p:cNvSpPr/>
          <p:nvPr/>
        </p:nvSpPr>
        <p:spPr>
          <a:xfrm>
            <a:off x="971600" y="4279309"/>
            <a:ext cx="2448272" cy="445835"/>
          </a:xfrm>
          <a:prstGeom prst="ellipse">
            <a:avLst/>
          </a:prstGeom>
          <a:noFill/>
          <a:ln>
            <a:solidFill>
              <a:srgbClr val="CC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p:cNvSpPr/>
          <p:nvPr/>
        </p:nvSpPr>
        <p:spPr>
          <a:xfrm>
            <a:off x="1979712" y="4653136"/>
            <a:ext cx="2448272" cy="445835"/>
          </a:xfrm>
          <a:prstGeom prst="ellipse">
            <a:avLst/>
          </a:prstGeom>
          <a:noFill/>
          <a:ln>
            <a:solidFill>
              <a:srgbClr val="CC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127961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Betekenisvol onderwijs</a:t>
            </a:r>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260" y="1600200"/>
            <a:ext cx="6031480" cy="4525963"/>
          </a:xfrm>
        </p:spPr>
      </p:pic>
    </p:spTree>
    <p:extLst>
      <p:ext uri="{BB962C8B-B14F-4D97-AF65-F5344CB8AC3E}">
        <p14:creationId xmlns:p14="http://schemas.microsoft.com/office/powerpoint/2010/main" val="5446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NL" dirty="0" smtClean="0"/>
              <a:t>Concept-contextvenster </a:t>
            </a:r>
            <a:br>
              <a:rPr lang="nl-NL" dirty="0" smtClean="0"/>
            </a:br>
            <a:r>
              <a:rPr lang="nl-NL" sz="1600" dirty="0" smtClean="0"/>
              <a:t>(Bruning &amp; Michels, 2013)</a:t>
            </a:r>
          </a:p>
        </p:txBody>
      </p:sp>
      <p:sp>
        <p:nvSpPr>
          <p:cNvPr id="277507" name="Rectangle 3"/>
          <p:cNvSpPr>
            <a:spLocks noGrp="1" noChangeArrowheads="1"/>
          </p:cNvSpPr>
          <p:nvPr>
            <p:ph type="body" idx="1"/>
          </p:nvPr>
        </p:nvSpPr>
        <p:spPr>
          <a:xfrm>
            <a:off x="827584" y="1600200"/>
            <a:ext cx="7859216" cy="4525963"/>
          </a:xfrm>
        </p:spPr>
        <p:txBody>
          <a:bodyPr/>
          <a:lstStyle/>
          <a:p>
            <a:pPr eaLnBrk="1" hangingPunct="1"/>
            <a:r>
              <a:rPr lang="nl-NL" sz="1800" b="1" dirty="0" smtClean="0">
                <a:solidFill>
                  <a:srgbClr val="D00077"/>
                </a:solidFill>
              </a:rPr>
              <a:t>Doel</a:t>
            </a:r>
            <a:r>
              <a:rPr lang="nl-NL" sz="1800" dirty="0" smtClean="0"/>
              <a:t>: </a:t>
            </a:r>
            <a:br>
              <a:rPr lang="nl-NL" sz="1800" dirty="0" smtClean="0"/>
            </a:br>
            <a:r>
              <a:rPr lang="nl-NL" sz="1800" dirty="0" smtClean="0"/>
              <a:t>laten zien dat er vele mogelijkheden zijn om te komen tot context-concept onderwijs</a:t>
            </a:r>
          </a:p>
          <a:p>
            <a:pPr eaLnBrk="1" hangingPunct="1"/>
            <a:endParaRPr lang="nl-NL" sz="1800" dirty="0" smtClean="0"/>
          </a:p>
          <a:p>
            <a:pPr eaLnBrk="1" hangingPunct="1"/>
            <a:r>
              <a:rPr lang="nl-NL" sz="1800" b="1" dirty="0" smtClean="0">
                <a:solidFill>
                  <a:srgbClr val="D00077"/>
                </a:solidFill>
              </a:rPr>
              <a:t>Gebruik</a:t>
            </a:r>
            <a:r>
              <a:rPr lang="nl-NL" sz="1800" dirty="0"/>
              <a:t> </a:t>
            </a:r>
            <a:r>
              <a:rPr lang="nl-NL" sz="1800" dirty="0" smtClean="0"/>
              <a:t>als handvat voor</a:t>
            </a:r>
          </a:p>
          <a:p>
            <a:pPr lvl="1" eaLnBrk="1" hangingPunct="1"/>
            <a:r>
              <a:rPr lang="nl-NL" sz="1800" dirty="0" smtClean="0"/>
              <a:t>een discussie over concept-context in de (les)praktijk</a:t>
            </a:r>
          </a:p>
          <a:p>
            <a:pPr lvl="1" eaLnBrk="1" hangingPunct="1"/>
            <a:r>
              <a:rPr lang="nl-NL" sz="1800" dirty="0" smtClean="0"/>
              <a:t>ontwikkelaars bij het vormgeven van lesmateriaal</a:t>
            </a:r>
          </a:p>
          <a:p>
            <a:pPr lvl="1" eaLnBrk="1" hangingPunct="1"/>
            <a:r>
              <a:rPr lang="nl-NL" sz="1800" dirty="0" smtClean="0"/>
              <a:t>docenten bij de keuze van lesmateriaal</a:t>
            </a:r>
          </a:p>
          <a:p>
            <a:pPr lvl="1" eaLnBrk="1" hangingPunct="1">
              <a:buFontTx/>
              <a:buNone/>
            </a:pPr>
            <a:endParaRPr lang="nl-NL" sz="1800" dirty="0" smtClean="0"/>
          </a:p>
          <a:p>
            <a:pPr eaLnBrk="1" hangingPunct="1"/>
            <a:r>
              <a:rPr lang="nl-NL" sz="1800" b="1" dirty="0" smtClean="0">
                <a:solidFill>
                  <a:srgbClr val="D00077"/>
                </a:solidFill>
              </a:rPr>
              <a:t>Model</a:t>
            </a:r>
            <a:r>
              <a:rPr lang="nl-NL" sz="1800" dirty="0" smtClean="0"/>
              <a:t>: </a:t>
            </a:r>
            <a:br>
              <a:rPr lang="nl-NL" sz="1800" dirty="0" smtClean="0"/>
            </a:br>
            <a:r>
              <a:rPr lang="nl-NL" sz="1800" dirty="0" smtClean="0"/>
              <a:t>Concept-contextvenster is een vereenvoudigde weergave van de werkelijkheid!</a:t>
            </a:r>
          </a:p>
        </p:txBody>
      </p:sp>
    </p:spTree>
    <p:extLst>
      <p:ext uri="{BB962C8B-B14F-4D97-AF65-F5344CB8AC3E}">
        <p14:creationId xmlns:p14="http://schemas.microsoft.com/office/powerpoint/2010/main" val="3326541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Concept-contextvenster: </a:t>
            </a:r>
            <a:br>
              <a:rPr lang="nl-NL" dirty="0" smtClean="0"/>
            </a:br>
            <a:r>
              <a:rPr lang="nl-NL" i="1" dirty="0" smtClean="0"/>
              <a:t>twee </a:t>
            </a:r>
            <a:r>
              <a:rPr lang="nl-NL" i="1" dirty="0"/>
              <a:t>vragen, vier kwadranten</a:t>
            </a:r>
          </a:p>
        </p:txBody>
      </p:sp>
      <p:sp>
        <p:nvSpPr>
          <p:cNvPr id="3" name="Tijdelijke aanduiding voor inhoud 2"/>
          <p:cNvSpPr>
            <a:spLocks noGrp="1"/>
          </p:cNvSpPr>
          <p:nvPr>
            <p:ph idx="1"/>
          </p:nvPr>
        </p:nvSpPr>
        <p:spPr>
          <a:xfrm>
            <a:off x="899592" y="2060848"/>
            <a:ext cx="7787208" cy="4065315"/>
          </a:xfrm>
        </p:spPr>
        <p:txBody>
          <a:bodyPr/>
          <a:lstStyle/>
          <a:p>
            <a:pPr marL="457200" indent="-457200">
              <a:buFont typeface="+mj-lt"/>
              <a:buAutoNum type="arabicPeriod"/>
            </a:pPr>
            <a:r>
              <a:rPr lang="nl-NL" sz="2400" dirty="0"/>
              <a:t>Inhoud</a:t>
            </a:r>
            <a:r>
              <a:rPr lang="nl-NL" sz="2400" dirty="0">
                <a:solidFill>
                  <a:srgbClr val="D00077"/>
                </a:solidFill>
              </a:rPr>
              <a:t>selectie</a:t>
            </a:r>
            <a:r>
              <a:rPr lang="nl-NL" sz="2400" dirty="0"/>
              <a:t>:</a:t>
            </a:r>
          </a:p>
          <a:p>
            <a:pPr marL="457200" lvl="1" indent="0">
              <a:buNone/>
            </a:pPr>
            <a:r>
              <a:rPr lang="nl-NL" sz="2400" dirty="0"/>
              <a:t>Wat bepaalt de inhoudselectie van het </a:t>
            </a:r>
            <a:r>
              <a:rPr lang="nl-NL" sz="2400" dirty="0" smtClean="0"/>
              <a:t>materiaal? </a:t>
            </a:r>
            <a:r>
              <a:rPr lang="nl-NL" sz="2400" dirty="0"/>
              <a:t/>
            </a:r>
            <a:br>
              <a:rPr lang="nl-NL" sz="2400" dirty="0"/>
            </a:br>
            <a:r>
              <a:rPr lang="nl-NL" sz="2400" dirty="0"/>
              <a:t>(</a:t>
            </a:r>
            <a:r>
              <a:rPr lang="nl-NL" sz="2400" i="1" dirty="0">
                <a:solidFill>
                  <a:srgbClr val="D00077"/>
                </a:solidFill>
              </a:rPr>
              <a:t>conceptuele </a:t>
            </a:r>
            <a:r>
              <a:rPr lang="nl-NL" sz="2400" i="1" dirty="0" err="1">
                <a:solidFill>
                  <a:srgbClr val="D00077"/>
                </a:solidFill>
              </a:rPr>
              <a:t>vakstructuur</a:t>
            </a:r>
            <a:r>
              <a:rPr lang="nl-NL" sz="2400" i="1" dirty="0">
                <a:solidFill>
                  <a:srgbClr val="D00077"/>
                </a:solidFill>
              </a:rPr>
              <a:t> ↔ context</a:t>
            </a:r>
            <a:r>
              <a:rPr lang="nl-NL" sz="2400" dirty="0" smtClean="0"/>
              <a:t>)</a:t>
            </a:r>
          </a:p>
          <a:p>
            <a:pPr marL="914400" lvl="1" indent="-457200">
              <a:buFont typeface="+mj-lt"/>
              <a:buAutoNum type="arabicPeriod"/>
            </a:pPr>
            <a:endParaRPr lang="nl-NL" sz="2400" dirty="0"/>
          </a:p>
          <a:p>
            <a:pPr marL="457200" indent="-457200">
              <a:buFont typeface="+mj-lt"/>
              <a:buAutoNum type="arabicPeriod"/>
            </a:pPr>
            <a:r>
              <a:rPr lang="nl-NL" sz="2400" dirty="0" smtClean="0">
                <a:solidFill>
                  <a:srgbClr val="D00077"/>
                </a:solidFill>
              </a:rPr>
              <a:t>Inrichting</a:t>
            </a:r>
            <a:r>
              <a:rPr lang="nl-NL" sz="2400" dirty="0" smtClean="0"/>
              <a:t> </a:t>
            </a:r>
            <a:r>
              <a:rPr lang="nl-NL" sz="2400" dirty="0"/>
              <a:t>van de inhoud:</a:t>
            </a:r>
          </a:p>
          <a:p>
            <a:pPr marL="457200" lvl="1" indent="0">
              <a:buNone/>
            </a:pPr>
            <a:r>
              <a:rPr lang="nl-NL" sz="2400" dirty="0"/>
              <a:t>Wat bepaalt de vormgeving van de inhoud en het materiaal?</a:t>
            </a:r>
            <a:br>
              <a:rPr lang="nl-NL" sz="2400" dirty="0"/>
            </a:br>
            <a:r>
              <a:rPr lang="nl-NL" sz="2400" dirty="0" smtClean="0"/>
              <a:t>(</a:t>
            </a:r>
            <a:r>
              <a:rPr lang="nl-NL" sz="2400" i="1" dirty="0" smtClean="0">
                <a:solidFill>
                  <a:srgbClr val="D00077"/>
                </a:solidFill>
              </a:rPr>
              <a:t>conceptuele </a:t>
            </a:r>
            <a:r>
              <a:rPr lang="nl-NL" sz="2400" i="1" dirty="0" err="1">
                <a:solidFill>
                  <a:srgbClr val="D00077"/>
                </a:solidFill>
              </a:rPr>
              <a:t>vakstructuur</a:t>
            </a:r>
            <a:r>
              <a:rPr lang="nl-NL" sz="2400" i="1" dirty="0">
                <a:solidFill>
                  <a:srgbClr val="D00077"/>
                </a:solidFill>
              </a:rPr>
              <a:t> </a:t>
            </a:r>
            <a:r>
              <a:rPr lang="nl-NL" sz="2400" i="1" dirty="0" smtClean="0">
                <a:solidFill>
                  <a:srgbClr val="D00077"/>
                </a:solidFill>
              </a:rPr>
              <a:t>↔ context</a:t>
            </a:r>
            <a:r>
              <a:rPr lang="nl-NL" sz="2400" dirty="0" smtClean="0"/>
              <a:t>)</a:t>
            </a:r>
            <a:endParaRPr lang="nl-NL" sz="2400" dirty="0"/>
          </a:p>
          <a:p>
            <a:pPr marL="0" indent="0">
              <a:buNone/>
            </a:pPr>
            <a:endParaRPr lang="nl-NL" sz="2400" dirty="0"/>
          </a:p>
        </p:txBody>
      </p:sp>
    </p:spTree>
    <p:extLst>
      <p:ext uri="{BB962C8B-B14F-4D97-AF65-F5344CB8AC3E}">
        <p14:creationId xmlns:p14="http://schemas.microsoft.com/office/powerpoint/2010/main" val="3172921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124744"/>
            <a:ext cx="6689278" cy="5019567"/>
          </a:xfrm>
        </p:spPr>
      </p:pic>
      <p:pic>
        <p:nvPicPr>
          <p:cNvPr id="4" name="Tijdelijke aanduiding voor inhoud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1600" y="0"/>
            <a:ext cx="2912400" cy="2184300"/>
          </a:xfrm>
        </p:spPr>
      </p:pic>
    </p:spTree>
    <p:extLst>
      <p:ext uri="{BB962C8B-B14F-4D97-AF65-F5344CB8AC3E}">
        <p14:creationId xmlns:p14="http://schemas.microsoft.com/office/powerpoint/2010/main" val="818529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123200"/>
            <a:ext cx="6687723" cy="5018400"/>
          </a:xfrm>
        </p:spPr>
      </p:pic>
      <p:pic>
        <p:nvPicPr>
          <p:cNvPr id="4" name="Tijdelijke aanduiding voor inhoud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1600" y="14290"/>
            <a:ext cx="2912400" cy="2184300"/>
          </a:xfrm>
        </p:spPr>
      </p:pic>
    </p:spTree>
    <p:extLst>
      <p:ext uri="{BB962C8B-B14F-4D97-AF65-F5344CB8AC3E}">
        <p14:creationId xmlns:p14="http://schemas.microsoft.com/office/powerpoint/2010/main" val="277612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123200"/>
            <a:ext cx="6687723" cy="5018400"/>
          </a:xfrm>
        </p:spPr>
      </p:pic>
      <p:pic>
        <p:nvPicPr>
          <p:cNvPr id="4" name="Tijdelijke aanduiding voor inhoud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1600" y="0"/>
            <a:ext cx="2912400" cy="2184300"/>
          </a:xfrm>
        </p:spPr>
      </p:pic>
    </p:spTree>
    <p:extLst>
      <p:ext uri="{BB962C8B-B14F-4D97-AF65-F5344CB8AC3E}">
        <p14:creationId xmlns:p14="http://schemas.microsoft.com/office/powerpoint/2010/main" val="3246817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123200"/>
            <a:ext cx="6687723" cy="5018400"/>
          </a:xfrm>
        </p:spPr>
      </p:pic>
      <p:pic>
        <p:nvPicPr>
          <p:cNvPr id="4" name="Tijdelijke aanduiding voor inhoud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1600" y="0"/>
            <a:ext cx="2912400" cy="2184300"/>
          </a:xfrm>
        </p:spPr>
      </p:pic>
    </p:spTree>
    <p:extLst>
      <p:ext uri="{BB962C8B-B14F-4D97-AF65-F5344CB8AC3E}">
        <p14:creationId xmlns:p14="http://schemas.microsoft.com/office/powerpoint/2010/main" val="2935168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40000" cy="2880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414" y="17536"/>
            <a:ext cx="3834431"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2976"/>
            <a:ext cx="3845586"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8414" y="3212018"/>
            <a:ext cx="3845586"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417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Monitoring en evaluatie Invoering bètavernieuwing</a:t>
            </a:r>
            <a:endParaRPr lang="nl-NL" dirty="0"/>
          </a:p>
        </p:txBody>
      </p:sp>
      <p:sp>
        <p:nvSpPr>
          <p:cNvPr id="3" name="Tijdelijke aanduiding voor inhoud 2"/>
          <p:cNvSpPr>
            <a:spLocks noGrp="1"/>
          </p:cNvSpPr>
          <p:nvPr>
            <p:ph idx="1"/>
          </p:nvPr>
        </p:nvSpPr>
        <p:spPr>
          <a:xfrm>
            <a:off x="457200" y="2348880"/>
            <a:ext cx="8229600" cy="3777283"/>
          </a:xfrm>
        </p:spPr>
        <p:txBody>
          <a:bodyPr/>
          <a:lstStyle/>
          <a:p>
            <a:r>
              <a:rPr lang="nl-NL" dirty="0"/>
              <a:t>Ervaringen van </a:t>
            </a:r>
            <a:r>
              <a:rPr lang="nl-NL" dirty="0" smtClean="0"/>
              <a:t>docenten en leerlingen</a:t>
            </a:r>
          </a:p>
          <a:p>
            <a:endParaRPr lang="nl-NL" dirty="0"/>
          </a:p>
          <a:p>
            <a:r>
              <a:rPr lang="nl-NL" dirty="0" smtClean="0"/>
              <a:t>Nulmeting </a:t>
            </a:r>
          </a:p>
          <a:p>
            <a:endParaRPr lang="nl-NL" dirty="0"/>
          </a:p>
          <a:p>
            <a:r>
              <a:rPr lang="nl-NL" dirty="0" smtClean="0"/>
              <a:t>Oktober 2012</a:t>
            </a:r>
            <a:endParaRPr lang="nl-NL" dirty="0"/>
          </a:p>
        </p:txBody>
      </p:sp>
    </p:spTree>
    <p:extLst>
      <p:ext uri="{BB962C8B-B14F-4D97-AF65-F5344CB8AC3E}">
        <p14:creationId xmlns:p14="http://schemas.microsoft.com/office/powerpoint/2010/main" val="3379177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Concept-</a:t>
            </a:r>
            <a:r>
              <a:rPr lang="en-US" dirty="0" err="1" smtClean="0"/>
              <a:t>contextvenster</a:t>
            </a:r>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260" y="1268760"/>
            <a:ext cx="6473170" cy="4857403"/>
          </a:xfrm>
        </p:spPr>
      </p:pic>
    </p:spTree>
    <p:extLst>
      <p:ext uri="{BB962C8B-B14F-4D97-AF65-F5344CB8AC3E}">
        <p14:creationId xmlns:p14="http://schemas.microsoft.com/office/powerpoint/2010/main" val="3267367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nl-NL" smtClean="0"/>
              <a:t>Meer informatie?</a:t>
            </a:r>
          </a:p>
        </p:txBody>
      </p:sp>
      <p:sp>
        <p:nvSpPr>
          <p:cNvPr id="19459" name="Tijdelijke aanduiding voor inhoud 2"/>
          <p:cNvSpPr>
            <a:spLocks noGrp="1"/>
          </p:cNvSpPr>
          <p:nvPr>
            <p:ph idx="1"/>
          </p:nvPr>
        </p:nvSpPr>
        <p:spPr>
          <a:xfrm>
            <a:off x="457200" y="3212976"/>
            <a:ext cx="8229600" cy="2913187"/>
          </a:xfrm>
        </p:spPr>
        <p:txBody>
          <a:bodyPr/>
          <a:lstStyle/>
          <a:p>
            <a:r>
              <a:rPr lang="nl-NL" sz="1800" dirty="0" smtClean="0"/>
              <a:t>Lucia Bruning (</a:t>
            </a:r>
            <a:r>
              <a:rPr lang="nl-NL" sz="1800" dirty="0" smtClean="0">
                <a:hlinkClick r:id="rId2"/>
              </a:rPr>
              <a:t>l.bruning@slo.nl</a:t>
            </a:r>
            <a:r>
              <a:rPr lang="nl-NL" sz="1800" dirty="0" smtClean="0"/>
              <a:t>)</a:t>
            </a:r>
          </a:p>
          <a:p>
            <a:r>
              <a:rPr lang="nl-NL" sz="1800" dirty="0" smtClean="0"/>
              <a:t>Berenice Michels (</a:t>
            </a:r>
            <a:r>
              <a:rPr lang="nl-NL" sz="1800" dirty="0" smtClean="0">
                <a:hlinkClick r:id="rId3"/>
              </a:rPr>
              <a:t>b.michels@slo.nl</a:t>
            </a:r>
            <a:r>
              <a:rPr lang="nl-NL" sz="1800" dirty="0" smtClean="0"/>
              <a:t>)</a:t>
            </a:r>
          </a:p>
          <a:p>
            <a:r>
              <a:rPr lang="nl-NL" sz="1800" dirty="0" smtClean="0"/>
              <a:t>Maarten Pieters </a:t>
            </a:r>
            <a:r>
              <a:rPr lang="nl-NL" sz="1800" smtClean="0"/>
              <a:t>(</a:t>
            </a:r>
            <a:r>
              <a:rPr lang="nl-NL" sz="1800" smtClean="0">
                <a:hlinkClick r:id="rId4"/>
              </a:rPr>
              <a:t>m.pieters@slo.nl</a:t>
            </a:r>
            <a:r>
              <a:rPr lang="nl-NL" sz="1800" smtClean="0"/>
              <a:t>) </a:t>
            </a:r>
            <a:endParaRPr lang="nl-NL" sz="1800" dirty="0" smtClean="0"/>
          </a:p>
          <a:p>
            <a:endParaRPr lang="nl-NL" sz="1800" dirty="0" smtClean="0"/>
          </a:p>
        </p:txBody>
      </p:sp>
    </p:spTree>
    <p:extLst>
      <p:ext uri="{BB962C8B-B14F-4D97-AF65-F5344CB8AC3E}">
        <p14:creationId xmlns:p14="http://schemas.microsoft.com/office/powerpoint/2010/main" val="808069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Extra dia’s concept-context algemeen</a:t>
            </a:r>
            <a:endParaRPr lang="nl-NL" dirty="0"/>
          </a:p>
        </p:txBody>
      </p:sp>
      <p:sp>
        <p:nvSpPr>
          <p:cNvPr id="5" name="Tijdelijke aanduiding voor tekst 4"/>
          <p:cNvSpPr>
            <a:spLocks noGrp="1"/>
          </p:cNvSpPr>
          <p:nvPr>
            <p:ph type="body" idx="1"/>
          </p:nvPr>
        </p:nvSpPr>
        <p:spPr/>
        <p:txBody>
          <a:bodyPr/>
          <a:lstStyle/>
          <a:p>
            <a:endParaRPr lang="nl-NL"/>
          </a:p>
        </p:txBody>
      </p:sp>
    </p:spTree>
    <p:extLst>
      <p:ext uri="{BB962C8B-B14F-4D97-AF65-F5344CB8AC3E}">
        <p14:creationId xmlns:p14="http://schemas.microsoft.com/office/powerpoint/2010/main" val="287516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7931224" cy="1143000"/>
          </a:xfrm>
        </p:spPr>
        <p:txBody>
          <a:bodyPr>
            <a:normAutofit/>
          </a:bodyPr>
          <a:lstStyle/>
          <a:p>
            <a:r>
              <a:rPr lang="en-US" dirty="0" err="1" smtClean="0"/>
              <a:t>Opdracht</a:t>
            </a:r>
            <a:r>
              <a:rPr lang="en-US" dirty="0" err="1" smtClean="0"/>
              <a:t>en</a:t>
            </a:r>
            <a:endParaRPr lang="nl-NL" dirty="0"/>
          </a:p>
        </p:txBody>
      </p:sp>
      <p:sp>
        <p:nvSpPr>
          <p:cNvPr id="4" name="Tijdelijke aanduiding voor inhoud 3"/>
          <p:cNvSpPr>
            <a:spLocks noGrp="1"/>
          </p:cNvSpPr>
          <p:nvPr>
            <p:ph sz="half" idx="2"/>
          </p:nvPr>
        </p:nvSpPr>
        <p:spPr>
          <a:xfrm>
            <a:off x="755576" y="1556792"/>
            <a:ext cx="3888432" cy="4968552"/>
          </a:xfrm>
        </p:spPr>
        <p:txBody>
          <a:bodyPr/>
          <a:lstStyle/>
          <a:p>
            <a:endParaRPr lang="en-US" dirty="0" smtClean="0"/>
          </a:p>
          <a:p>
            <a:r>
              <a:rPr lang="en-US" dirty="0" err="1" smtClean="0"/>
              <a:t>Welke</a:t>
            </a:r>
            <a:r>
              <a:rPr lang="en-US" dirty="0" smtClean="0"/>
              <a:t> concept-context-</a:t>
            </a:r>
            <a:r>
              <a:rPr lang="en-US" dirty="0" err="1" smtClean="0"/>
              <a:t>uitwerking</a:t>
            </a:r>
            <a:r>
              <a:rPr lang="en-US" dirty="0" smtClean="0"/>
              <a:t> in </a:t>
            </a:r>
            <a:r>
              <a:rPr lang="en-US" dirty="0" err="1" smtClean="0"/>
              <a:t>welke</a:t>
            </a:r>
            <a:r>
              <a:rPr lang="en-US" dirty="0" smtClean="0"/>
              <a:t> </a:t>
            </a:r>
            <a:r>
              <a:rPr lang="en-US" dirty="0" err="1" smtClean="0"/>
              <a:t>situatie</a:t>
            </a:r>
            <a:endParaRPr lang="en-US" dirty="0" smtClean="0"/>
          </a:p>
          <a:p>
            <a:endParaRPr lang="en-US" dirty="0" smtClean="0"/>
          </a:p>
          <a:p>
            <a:r>
              <a:rPr lang="en-US" dirty="0" err="1" smtClean="0"/>
              <a:t>Beschrijf</a:t>
            </a:r>
            <a:r>
              <a:rPr lang="en-US" dirty="0" smtClean="0"/>
              <a:t> </a:t>
            </a:r>
            <a:r>
              <a:rPr lang="en-US" dirty="0" smtClean="0"/>
              <a:t>de </a:t>
            </a:r>
            <a:r>
              <a:rPr lang="en-US" dirty="0" err="1" smtClean="0"/>
              <a:t>leerinhoud</a:t>
            </a:r>
            <a:r>
              <a:rPr lang="en-US" dirty="0" smtClean="0"/>
              <a:t> </a:t>
            </a:r>
            <a:r>
              <a:rPr lang="en-US" dirty="0" err="1" smtClean="0"/>
              <a:t>aan</a:t>
            </a:r>
            <a:r>
              <a:rPr lang="en-US" dirty="0" smtClean="0"/>
              <a:t> </a:t>
            </a:r>
            <a:r>
              <a:rPr lang="en-US" dirty="0" err="1" smtClean="0"/>
              <a:t>voor</a:t>
            </a:r>
            <a:r>
              <a:rPr lang="en-US" dirty="0" smtClean="0"/>
              <a:t> </a:t>
            </a:r>
            <a:r>
              <a:rPr lang="en-US" dirty="0" err="1" smtClean="0"/>
              <a:t>één</a:t>
            </a:r>
            <a:r>
              <a:rPr lang="en-US" dirty="0" smtClean="0"/>
              <a:t> van de SE-</a:t>
            </a:r>
            <a:r>
              <a:rPr lang="en-US" dirty="0" err="1" smtClean="0"/>
              <a:t>keuzedomeinen</a:t>
            </a:r>
            <a:r>
              <a:rPr lang="en-US" dirty="0" smtClean="0"/>
              <a:t> h/v </a:t>
            </a:r>
            <a:r>
              <a:rPr lang="en-US" dirty="0" err="1" smtClean="0"/>
              <a:t>aan</a:t>
            </a:r>
            <a:r>
              <a:rPr lang="en-US" dirty="0" smtClean="0"/>
              <a:t> de </a:t>
            </a:r>
            <a:r>
              <a:rPr lang="en-US" dirty="0" smtClean="0"/>
              <a:t>hand van </a:t>
            </a:r>
            <a:r>
              <a:rPr lang="en-US" dirty="0" err="1" smtClean="0"/>
              <a:t>concepten</a:t>
            </a:r>
            <a:r>
              <a:rPr lang="en-US" dirty="0" smtClean="0"/>
              <a:t> en </a:t>
            </a:r>
            <a:r>
              <a:rPr lang="en-US" dirty="0" err="1" smtClean="0"/>
              <a:t>contexten</a:t>
            </a:r>
            <a:r>
              <a:rPr lang="en-US" dirty="0" smtClean="0"/>
              <a:t> in </a:t>
            </a:r>
            <a:r>
              <a:rPr lang="en-US" dirty="0" err="1" smtClean="0"/>
              <a:t>een</a:t>
            </a:r>
            <a:r>
              <a:rPr lang="en-US" dirty="0" smtClean="0"/>
              <a:t> map</a:t>
            </a:r>
            <a:endParaRPr lang="nl-NL" dirty="0"/>
          </a:p>
        </p:txBody>
      </p:sp>
      <p:pic>
        <p:nvPicPr>
          <p:cNvPr id="6" name="Tijdelijke aanduiding voor inhoud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988840"/>
            <a:ext cx="4421824" cy="3318092"/>
          </a:xfrm>
        </p:spPr>
      </p:pic>
    </p:spTree>
    <p:extLst>
      <p:ext uri="{BB962C8B-B14F-4D97-AF65-F5344CB8AC3E}">
        <p14:creationId xmlns:p14="http://schemas.microsoft.com/office/powerpoint/2010/main" val="1438370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Concepten</a:t>
            </a:r>
            <a:endParaRPr lang="nl-NL" dirty="0"/>
          </a:p>
        </p:txBody>
      </p:sp>
      <p:sp>
        <p:nvSpPr>
          <p:cNvPr id="3" name="Tijdelijke aanduiding voor inhoud 2"/>
          <p:cNvSpPr>
            <a:spLocks noGrp="1"/>
          </p:cNvSpPr>
          <p:nvPr>
            <p:ph idx="1"/>
          </p:nvPr>
        </p:nvSpPr>
        <p:spPr/>
        <p:txBody>
          <a:bodyPr/>
          <a:lstStyle/>
          <a:p>
            <a:pPr>
              <a:lnSpc>
                <a:spcPct val="90000"/>
              </a:lnSpc>
            </a:pPr>
            <a:r>
              <a:rPr lang="nl-NL" sz="2400" dirty="0" smtClean="0"/>
              <a:t>Definitie:</a:t>
            </a:r>
            <a:br>
              <a:rPr lang="nl-NL" sz="2400" dirty="0" smtClean="0"/>
            </a:br>
            <a:r>
              <a:rPr lang="nl-NL" sz="2400" dirty="0" smtClean="0"/>
              <a:t>Mentale beelden die verwijzen naar belangrijke ideeën uit het vakgebied</a:t>
            </a:r>
          </a:p>
          <a:p>
            <a:pPr>
              <a:lnSpc>
                <a:spcPct val="90000"/>
              </a:lnSpc>
            </a:pPr>
            <a:endParaRPr lang="nl-NL" sz="2400" dirty="0" smtClean="0"/>
          </a:p>
          <a:p>
            <a:pPr>
              <a:lnSpc>
                <a:spcPct val="90000"/>
              </a:lnSpc>
            </a:pPr>
            <a:r>
              <a:rPr lang="nl-NL" sz="2400" dirty="0" smtClean="0"/>
              <a:t>Kernconcepten → 'gewone' concepten → </a:t>
            </a:r>
            <a:r>
              <a:rPr lang="nl-NL" sz="2400" dirty="0" err="1" smtClean="0"/>
              <a:t>vakbegrippen</a:t>
            </a:r>
            <a:endParaRPr lang="nl-NL" sz="2400" dirty="0" smtClean="0"/>
          </a:p>
          <a:p>
            <a:pPr>
              <a:lnSpc>
                <a:spcPct val="90000"/>
              </a:lnSpc>
            </a:pPr>
            <a:endParaRPr lang="nl-NL" sz="2400" dirty="0" smtClean="0"/>
          </a:p>
          <a:p>
            <a:pPr>
              <a:lnSpc>
                <a:spcPct val="90000"/>
              </a:lnSpc>
            </a:pPr>
            <a:r>
              <a:rPr lang="nl-NL" sz="2400" dirty="0" smtClean="0"/>
              <a:t>Contextuele </a:t>
            </a:r>
            <a:r>
              <a:rPr lang="nl-NL" sz="2400" dirty="0" err="1" smtClean="0"/>
              <a:t>vakbegrippen</a:t>
            </a:r>
            <a:endParaRPr lang="nl-NL" sz="2400" dirty="0" smtClean="0"/>
          </a:p>
          <a:p>
            <a:endParaRPr lang="nl-NL" dirty="0"/>
          </a:p>
        </p:txBody>
      </p:sp>
    </p:spTree>
    <p:extLst>
      <p:ext uri="{BB962C8B-B14F-4D97-AF65-F5344CB8AC3E}">
        <p14:creationId xmlns:p14="http://schemas.microsoft.com/office/powerpoint/2010/main" val="340988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smtClean="0"/>
              <a:t>Concepten</a:t>
            </a:r>
          </a:p>
        </p:txBody>
      </p:sp>
      <p:sp>
        <p:nvSpPr>
          <p:cNvPr id="9219" name="Rectangle 3"/>
          <p:cNvSpPr>
            <a:spLocks noGrp="1" noChangeArrowheads="1"/>
          </p:cNvSpPr>
          <p:nvPr>
            <p:ph type="body" idx="1"/>
          </p:nvPr>
        </p:nvSpPr>
        <p:spPr/>
        <p:txBody>
          <a:bodyPr/>
          <a:lstStyle/>
          <a:p>
            <a:pPr eaLnBrk="1" hangingPunct="1">
              <a:lnSpc>
                <a:spcPct val="90000"/>
              </a:lnSpc>
            </a:pPr>
            <a:r>
              <a:rPr lang="nl-NL" sz="1800" i="1" dirty="0" smtClean="0">
                <a:solidFill>
                  <a:srgbClr val="D10077"/>
                </a:solidFill>
              </a:rPr>
              <a:t>Natuurkunde: </a:t>
            </a:r>
            <a:r>
              <a:rPr lang="nl-NL" sz="1800" dirty="0" smtClean="0"/>
              <a:t>materie, energie, ruimte, tijd, wisselwerking</a:t>
            </a:r>
          </a:p>
          <a:p>
            <a:pPr eaLnBrk="1" hangingPunct="1">
              <a:lnSpc>
                <a:spcPct val="90000"/>
              </a:lnSpc>
            </a:pPr>
            <a:endParaRPr lang="nl-NL" sz="1800" dirty="0" smtClean="0"/>
          </a:p>
          <a:p>
            <a:pPr eaLnBrk="1" hangingPunct="1">
              <a:lnSpc>
                <a:spcPct val="90000"/>
              </a:lnSpc>
            </a:pPr>
            <a:r>
              <a:rPr lang="nl-NL" sz="1800" i="1" dirty="0" smtClean="0">
                <a:solidFill>
                  <a:srgbClr val="D10077"/>
                </a:solidFill>
              </a:rPr>
              <a:t>Scheikunde: </a:t>
            </a:r>
            <a:r>
              <a:rPr lang="nl-NL" sz="1800" dirty="0" smtClean="0"/>
              <a:t>molecuulconcept, micro-macro-concept</a:t>
            </a:r>
          </a:p>
          <a:p>
            <a:pPr eaLnBrk="1" hangingPunct="1">
              <a:lnSpc>
                <a:spcPct val="90000"/>
              </a:lnSpc>
            </a:pPr>
            <a:endParaRPr lang="nl-NL" sz="1800" dirty="0" smtClean="0"/>
          </a:p>
          <a:p>
            <a:pPr eaLnBrk="1" hangingPunct="1">
              <a:lnSpc>
                <a:spcPct val="90000"/>
              </a:lnSpc>
            </a:pPr>
            <a:r>
              <a:rPr lang="nl-NL" sz="1800" i="1" dirty="0" smtClean="0">
                <a:solidFill>
                  <a:srgbClr val="D10077"/>
                </a:solidFill>
              </a:rPr>
              <a:t>Biologie: </a:t>
            </a:r>
            <a:r>
              <a:rPr lang="nl-NL" sz="1800" dirty="0" smtClean="0"/>
              <a:t>combinatie van organisatieniveaus met systeemconcepten levert 48 (havo) / 51 (vwo)concepten</a:t>
            </a:r>
          </a:p>
          <a:p>
            <a:pPr eaLnBrk="1" hangingPunct="1">
              <a:lnSpc>
                <a:spcPct val="90000"/>
              </a:lnSpc>
            </a:pPr>
            <a:endParaRPr lang="nl-NL" sz="1800" dirty="0" smtClean="0"/>
          </a:p>
          <a:p>
            <a:pPr eaLnBrk="1" hangingPunct="1">
              <a:lnSpc>
                <a:spcPct val="90000"/>
              </a:lnSpc>
            </a:pPr>
            <a:r>
              <a:rPr lang="nl-NL" sz="1800" i="1" dirty="0" smtClean="0">
                <a:solidFill>
                  <a:srgbClr val="D10077"/>
                </a:solidFill>
              </a:rPr>
              <a:t>Wiskunde: </a:t>
            </a:r>
            <a:r>
              <a:rPr lang="nl-NL" sz="1800" dirty="0" smtClean="0"/>
              <a:t>getal, formule, functie, verandering, ruimte, toeval</a:t>
            </a:r>
          </a:p>
          <a:p>
            <a:pPr eaLnBrk="1" hangingPunct="1">
              <a:lnSpc>
                <a:spcPct val="90000"/>
              </a:lnSpc>
            </a:pPr>
            <a:endParaRPr lang="nl-NL" sz="1800" dirty="0" smtClean="0"/>
          </a:p>
          <a:p>
            <a:pPr eaLnBrk="1" hangingPunct="1">
              <a:lnSpc>
                <a:spcPct val="90000"/>
              </a:lnSpc>
            </a:pPr>
            <a:r>
              <a:rPr lang="nl-NL" sz="1800" i="1" dirty="0" smtClean="0">
                <a:solidFill>
                  <a:srgbClr val="D10077"/>
                </a:solidFill>
              </a:rPr>
              <a:t>Economie: </a:t>
            </a:r>
            <a:r>
              <a:rPr lang="nl-NL" sz="1800" dirty="0" smtClean="0"/>
              <a:t>schaarste, ruil, markt, ruilen over de tijd, samenwerken en onderhandelen, risico en informatie, welvaart en groei</a:t>
            </a:r>
          </a:p>
          <a:p>
            <a:pPr eaLnBrk="1" hangingPunct="1">
              <a:lnSpc>
                <a:spcPct val="90000"/>
              </a:lnSpc>
            </a:pPr>
            <a:endParaRPr lang="nl-NL" sz="1800" dirty="0" smtClean="0"/>
          </a:p>
          <a:p>
            <a:pPr eaLnBrk="1" hangingPunct="1">
              <a:lnSpc>
                <a:spcPct val="90000"/>
              </a:lnSpc>
            </a:pPr>
            <a:r>
              <a:rPr lang="nl-NL" sz="1800" i="1" dirty="0" smtClean="0">
                <a:solidFill>
                  <a:srgbClr val="D10077"/>
                </a:solidFill>
              </a:rPr>
              <a:t>Maatschappijwetenschappen: </a:t>
            </a:r>
            <a:r>
              <a:rPr lang="nl-NL" sz="1800" dirty="0" smtClean="0"/>
              <a:t>sociale cohesie, macht en gezag, socialisatie en acculturatie, identiteit, globalisering, </a:t>
            </a:r>
            <a:r>
              <a:rPr lang="nl-NL" sz="1800" dirty="0" err="1" smtClean="0"/>
              <a:t>ontstatelijking</a:t>
            </a:r>
            <a:r>
              <a:rPr lang="nl-NL" sz="1800" dirty="0" smtClean="0"/>
              <a:t>, .... (18)</a:t>
            </a:r>
          </a:p>
          <a:p>
            <a:pPr eaLnBrk="1" hangingPunct="1">
              <a:lnSpc>
                <a:spcPct val="90000"/>
              </a:lnSpc>
            </a:pPr>
            <a:endParaRPr lang="nl-NL" sz="1800" dirty="0" smtClean="0"/>
          </a:p>
        </p:txBody>
      </p:sp>
    </p:spTree>
    <p:extLst>
      <p:ext uri="{BB962C8B-B14F-4D97-AF65-F5344CB8AC3E}">
        <p14:creationId xmlns:p14="http://schemas.microsoft.com/office/powerpoint/2010/main" val="4070405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Focus op kernconcepten</a:t>
            </a:r>
            <a:endParaRPr lang="nl-NL" dirty="0"/>
          </a:p>
        </p:txBody>
      </p:sp>
      <p:sp>
        <p:nvSpPr>
          <p:cNvPr id="4" name="Tijdelijke aanduiding voor inhoud 3"/>
          <p:cNvSpPr>
            <a:spLocks noGrp="1"/>
          </p:cNvSpPr>
          <p:nvPr>
            <p:ph sz="half" idx="2"/>
          </p:nvPr>
        </p:nvSpPr>
        <p:spPr>
          <a:xfrm>
            <a:off x="4648200" y="1772816"/>
            <a:ext cx="3505200" cy="4323184"/>
          </a:xfrm>
        </p:spPr>
        <p:txBody>
          <a:bodyPr>
            <a:normAutofit lnSpcReduction="10000"/>
          </a:bodyPr>
          <a:lstStyle/>
          <a:p>
            <a:r>
              <a:rPr lang="nl-NL" sz="2400" dirty="0" smtClean="0"/>
              <a:t>Terugbrengen </a:t>
            </a:r>
            <a:r>
              <a:rPr lang="nl-NL" sz="2400" dirty="0"/>
              <a:t>van </a:t>
            </a:r>
            <a:r>
              <a:rPr lang="nl-NL" sz="2400" dirty="0" smtClean="0"/>
              <a:t>overladenheid</a:t>
            </a:r>
          </a:p>
          <a:p>
            <a:pPr>
              <a:buFont typeface="Arial" pitchFamily="34" charset="0"/>
              <a:buChar char="•"/>
            </a:pPr>
            <a:endParaRPr lang="nl-NL" sz="2400" dirty="0"/>
          </a:p>
          <a:p>
            <a:pPr>
              <a:buFont typeface="Arial" pitchFamily="34" charset="0"/>
              <a:buChar char="•"/>
            </a:pPr>
            <a:r>
              <a:rPr lang="nl-NL" sz="2400" dirty="0"/>
              <a:t>Nadruk op inzichtelijk leren en diepgaand </a:t>
            </a:r>
            <a:r>
              <a:rPr lang="nl-NL" sz="2400" dirty="0" smtClean="0"/>
              <a:t>begrip</a:t>
            </a:r>
          </a:p>
          <a:p>
            <a:pPr>
              <a:buFont typeface="Arial" pitchFamily="34" charset="0"/>
              <a:buChar char="•"/>
            </a:pPr>
            <a:endParaRPr lang="nl-NL" sz="2400" dirty="0"/>
          </a:p>
          <a:p>
            <a:pPr>
              <a:buFont typeface="Arial" pitchFamily="34" charset="0"/>
              <a:buChar char="•"/>
            </a:pPr>
            <a:r>
              <a:rPr lang="nl-NL" sz="2400" dirty="0"/>
              <a:t>Inzicht in verbanden binnen en tussen vakken, draagt bij aan samenhang</a:t>
            </a:r>
          </a:p>
          <a:p>
            <a:endParaRPr lang="nl-NL" dirty="0"/>
          </a:p>
        </p:txBody>
      </p:sp>
      <p:pic>
        <p:nvPicPr>
          <p:cNvPr id="5" name="Tijdelijke aanduiding voor inhou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638" y="1946490"/>
            <a:ext cx="4573562" cy="3431955"/>
          </a:xfrm>
        </p:spPr>
      </p:pic>
    </p:spTree>
    <p:extLst>
      <p:ext uri="{BB962C8B-B14F-4D97-AF65-F5344CB8AC3E}">
        <p14:creationId xmlns:p14="http://schemas.microsoft.com/office/powerpoint/2010/main" val="320474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Contexten</a:t>
            </a:r>
            <a:endParaRPr lang="nl-NL" dirty="0"/>
          </a:p>
        </p:txBody>
      </p:sp>
      <p:sp>
        <p:nvSpPr>
          <p:cNvPr id="3" name="Tijdelijke aanduiding voor inhoud 2"/>
          <p:cNvSpPr>
            <a:spLocks noGrp="1"/>
          </p:cNvSpPr>
          <p:nvPr>
            <p:ph sz="half" idx="1"/>
          </p:nvPr>
        </p:nvSpPr>
        <p:spPr/>
        <p:txBody>
          <a:bodyPr/>
          <a:lstStyle/>
          <a:p>
            <a:pPr>
              <a:lnSpc>
                <a:spcPct val="90000"/>
              </a:lnSpc>
            </a:pPr>
            <a:r>
              <a:rPr lang="nl-NL" sz="2400" dirty="0" smtClean="0"/>
              <a:t>Definitie:</a:t>
            </a:r>
            <a:br>
              <a:rPr lang="nl-NL" sz="2400" dirty="0" smtClean="0"/>
            </a:br>
            <a:r>
              <a:rPr lang="nl-NL" sz="2400" dirty="0" smtClean="0"/>
              <a:t>Omgeving waarin leren plaatsvindt</a:t>
            </a:r>
          </a:p>
          <a:p>
            <a:pPr>
              <a:lnSpc>
                <a:spcPct val="90000"/>
              </a:lnSpc>
            </a:pPr>
            <a:endParaRPr lang="nl-NL" sz="2400" dirty="0" smtClean="0"/>
          </a:p>
          <a:p>
            <a:pPr>
              <a:lnSpc>
                <a:spcPct val="90000"/>
              </a:lnSpc>
            </a:pPr>
            <a:r>
              <a:rPr lang="nl-NL" sz="2400" dirty="0"/>
              <a:t>Voor leerlingen betekenisvolle situatie of probleem</a:t>
            </a:r>
          </a:p>
          <a:p>
            <a:pPr marL="0" lvl="0" indent="0">
              <a:lnSpc>
                <a:spcPct val="90000"/>
              </a:lnSpc>
              <a:buNone/>
            </a:pPr>
            <a:endParaRPr lang="nl-NL" sz="2400" dirty="0" smtClean="0">
              <a:solidFill>
                <a:srgbClr val="000000"/>
              </a:solidFill>
            </a:endParaRPr>
          </a:p>
          <a:p>
            <a:pPr lvl="0">
              <a:lnSpc>
                <a:spcPct val="90000"/>
              </a:lnSpc>
            </a:pPr>
            <a:r>
              <a:rPr lang="nl-NL" sz="2400" dirty="0" smtClean="0">
                <a:solidFill>
                  <a:srgbClr val="000000"/>
                </a:solidFill>
              </a:rPr>
              <a:t>Context in een vak </a:t>
            </a:r>
            <a:r>
              <a:rPr lang="nl-NL" sz="2400" dirty="0">
                <a:solidFill>
                  <a:srgbClr val="000000"/>
                </a:solidFill>
              </a:rPr>
              <a:t>kan voor ander vak concept </a:t>
            </a:r>
            <a:r>
              <a:rPr lang="nl-NL" sz="2400" dirty="0" smtClean="0">
                <a:solidFill>
                  <a:srgbClr val="000000"/>
                </a:solidFill>
              </a:rPr>
              <a:t>zijn en </a:t>
            </a:r>
            <a:r>
              <a:rPr lang="nl-NL" sz="2400" dirty="0">
                <a:solidFill>
                  <a:srgbClr val="000000"/>
                </a:solidFill>
              </a:rPr>
              <a:t>v.v.</a:t>
            </a:r>
          </a:p>
          <a:p>
            <a:pPr marL="0" indent="0">
              <a:lnSpc>
                <a:spcPct val="90000"/>
              </a:lnSpc>
              <a:buNone/>
            </a:pPr>
            <a:endParaRPr lang="nl-NL" dirty="0" smtClean="0"/>
          </a:p>
          <a:p>
            <a:endParaRPr lang="nl-NL" dirty="0"/>
          </a:p>
        </p:txBody>
      </p:sp>
      <p:pic>
        <p:nvPicPr>
          <p:cNvPr id="6" name="Tijdelijke aanduiding voor inhou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207" y="1844824"/>
            <a:ext cx="4038600" cy="3030525"/>
          </a:xfrm>
        </p:spPr>
      </p:pic>
    </p:spTree>
    <p:extLst>
      <p:ext uri="{BB962C8B-B14F-4D97-AF65-F5344CB8AC3E}">
        <p14:creationId xmlns:p14="http://schemas.microsoft.com/office/powerpoint/2010/main" val="222221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332656"/>
            <a:ext cx="2709937" cy="635670"/>
          </a:xfrm>
        </p:spPr>
        <p:txBody>
          <a:bodyPr/>
          <a:lstStyle/>
          <a:p>
            <a:r>
              <a:rPr lang="en-US" dirty="0" err="1" smtClean="0"/>
              <a:t>Soorten</a:t>
            </a:r>
            <a:r>
              <a:rPr lang="en-US" dirty="0" smtClean="0"/>
              <a:t> </a:t>
            </a:r>
            <a:r>
              <a:rPr lang="en-US" dirty="0" err="1" smtClean="0"/>
              <a:t>contexten</a:t>
            </a:r>
            <a:endParaRPr lang="nl-NL" dirty="0"/>
          </a:p>
        </p:txBody>
      </p:sp>
      <p:sp>
        <p:nvSpPr>
          <p:cNvPr id="3" name="Tijdelijke aanduiding voor inhoud 2"/>
          <p:cNvSpPr>
            <a:spLocks noGrp="1"/>
          </p:cNvSpPr>
          <p:nvPr>
            <p:ph idx="1"/>
          </p:nvPr>
        </p:nvSpPr>
        <p:spPr>
          <a:xfrm>
            <a:off x="4355976" y="273050"/>
            <a:ext cx="4330824" cy="5853113"/>
          </a:xfrm>
        </p:spPr>
        <p:txBody>
          <a:bodyPr>
            <a:normAutofit fontScale="92500" lnSpcReduction="10000"/>
          </a:bodyPr>
          <a:lstStyle/>
          <a:p>
            <a:endParaRPr lang="en-US" dirty="0" smtClean="0"/>
          </a:p>
          <a:p>
            <a:endParaRPr lang="en-US" sz="1800" dirty="0" smtClean="0"/>
          </a:p>
          <a:p>
            <a:r>
              <a:rPr lang="en-US" sz="1600" dirty="0" err="1" smtClean="0"/>
              <a:t>Externe</a:t>
            </a:r>
            <a:r>
              <a:rPr lang="en-US" sz="1600" dirty="0" smtClean="0"/>
              <a:t> context</a:t>
            </a:r>
          </a:p>
          <a:p>
            <a:r>
              <a:rPr lang="en-US" sz="1600" dirty="0" smtClean="0"/>
              <a:t>Interne context</a:t>
            </a:r>
          </a:p>
          <a:p>
            <a:endParaRPr lang="en-US" sz="1600" dirty="0"/>
          </a:p>
          <a:p>
            <a:r>
              <a:rPr lang="en-US" sz="1600" dirty="0" err="1" smtClean="0"/>
              <a:t>Functionele</a:t>
            </a:r>
            <a:r>
              <a:rPr lang="en-US" sz="1600" dirty="0" smtClean="0"/>
              <a:t> context</a:t>
            </a:r>
          </a:p>
          <a:p>
            <a:r>
              <a:rPr lang="en-US" sz="1600" dirty="0" err="1" smtClean="0"/>
              <a:t>Didactische</a:t>
            </a:r>
            <a:r>
              <a:rPr lang="en-US" sz="1600" dirty="0" smtClean="0"/>
              <a:t> context</a:t>
            </a:r>
          </a:p>
          <a:p>
            <a:endParaRPr lang="en-US" sz="1600" dirty="0"/>
          </a:p>
          <a:p>
            <a:r>
              <a:rPr lang="en-US" sz="1600" dirty="0" err="1" smtClean="0"/>
              <a:t>Leefwereldcontext</a:t>
            </a:r>
            <a:endParaRPr lang="en-US" sz="1600" dirty="0" smtClean="0"/>
          </a:p>
          <a:p>
            <a:r>
              <a:rPr lang="en-US" sz="1600" dirty="0" err="1" smtClean="0"/>
              <a:t>Maatschappelijke</a:t>
            </a:r>
            <a:r>
              <a:rPr lang="en-US" sz="1600" dirty="0" smtClean="0"/>
              <a:t> context</a:t>
            </a:r>
          </a:p>
          <a:p>
            <a:r>
              <a:rPr lang="en-US" sz="1600" dirty="0" err="1" smtClean="0"/>
              <a:t>Wetenschappelijke</a:t>
            </a:r>
            <a:r>
              <a:rPr lang="en-US" sz="1600" dirty="0" smtClean="0"/>
              <a:t> context</a:t>
            </a:r>
          </a:p>
          <a:p>
            <a:r>
              <a:rPr lang="en-US" sz="1600" dirty="0" err="1" smtClean="0"/>
              <a:t>Beroepscontext</a:t>
            </a:r>
            <a:endParaRPr lang="en-US" sz="1600" dirty="0" smtClean="0"/>
          </a:p>
          <a:p>
            <a:r>
              <a:rPr lang="en-US" sz="1600" dirty="0" smtClean="0"/>
              <a:t>(</a:t>
            </a:r>
            <a:r>
              <a:rPr lang="en-US" sz="1600" dirty="0" err="1" smtClean="0"/>
              <a:t>schoolcontext</a:t>
            </a:r>
            <a:r>
              <a:rPr lang="en-US" sz="1600" dirty="0" smtClean="0"/>
              <a:t>)</a:t>
            </a:r>
          </a:p>
          <a:p>
            <a:endParaRPr lang="en-US" sz="1600" dirty="0"/>
          </a:p>
          <a:p>
            <a:r>
              <a:rPr lang="en-US" sz="1600" dirty="0" err="1" smtClean="0"/>
              <a:t>Persoonlijk</a:t>
            </a:r>
            <a:r>
              <a:rPr lang="en-US" sz="1600" dirty="0" smtClean="0"/>
              <a:t> relevant (Student)</a:t>
            </a:r>
          </a:p>
          <a:p>
            <a:r>
              <a:rPr lang="en-US" sz="1600" dirty="0" err="1" smtClean="0"/>
              <a:t>Maatschappelijk</a:t>
            </a:r>
            <a:r>
              <a:rPr lang="en-US" sz="1600" dirty="0" smtClean="0"/>
              <a:t> relevant (Society)</a:t>
            </a:r>
          </a:p>
          <a:p>
            <a:r>
              <a:rPr lang="en-US" sz="1600" dirty="0" err="1" smtClean="0"/>
              <a:t>Vakmatig</a:t>
            </a:r>
            <a:r>
              <a:rPr lang="en-US" sz="1600" dirty="0" smtClean="0"/>
              <a:t> relevant (Subject)</a:t>
            </a:r>
          </a:p>
          <a:p>
            <a:pPr marL="0" indent="0">
              <a:buNone/>
            </a:pPr>
            <a:endParaRPr lang="en-US" sz="1600" dirty="0" smtClean="0"/>
          </a:p>
          <a:p>
            <a:r>
              <a:rPr lang="en-US" sz="1600" dirty="0" err="1" smtClean="0"/>
              <a:t>Aanleercontext</a:t>
            </a:r>
            <a:endParaRPr lang="en-US" sz="1600" dirty="0" smtClean="0"/>
          </a:p>
          <a:p>
            <a:r>
              <a:rPr lang="en-US" sz="1600" dirty="0" err="1" smtClean="0"/>
              <a:t>Oefencontext</a:t>
            </a:r>
            <a:endParaRPr lang="en-US" sz="1600" dirty="0" smtClean="0"/>
          </a:p>
          <a:p>
            <a:r>
              <a:rPr lang="en-US" sz="1600" dirty="0" err="1"/>
              <a:t>T</a:t>
            </a:r>
            <a:r>
              <a:rPr lang="en-US" sz="1600" dirty="0" err="1" smtClean="0"/>
              <a:t>oetscontext</a:t>
            </a:r>
            <a:endParaRPr lang="nl-NL" sz="1600" dirty="0"/>
          </a:p>
        </p:txBody>
      </p:sp>
      <p:sp>
        <p:nvSpPr>
          <p:cNvPr id="4" name="Tijdelijke aanduiding voor tekst 3"/>
          <p:cNvSpPr>
            <a:spLocks noGrp="1"/>
          </p:cNvSpPr>
          <p:nvPr>
            <p:ph type="body" sz="half" idx="2"/>
          </p:nvPr>
        </p:nvSpPr>
        <p:spPr>
          <a:xfrm>
            <a:off x="1331640" y="908720"/>
            <a:ext cx="2880320" cy="5328592"/>
          </a:xfrm>
        </p:spPr>
        <p:txBody>
          <a:bodyPr/>
          <a:lstStyle/>
          <a:p>
            <a:r>
              <a:rPr lang="en-US" sz="1600" b="1" dirty="0" err="1" smtClean="0">
                <a:solidFill>
                  <a:srgbClr val="D00077"/>
                </a:solidFill>
              </a:rPr>
              <a:t>Keuze</a:t>
            </a:r>
            <a:r>
              <a:rPr lang="en-US" sz="1600" b="1" dirty="0" smtClean="0">
                <a:solidFill>
                  <a:srgbClr val="D00077"/>
                </a:solidFill>
              </a:rPr>
              <a:t> van de context</a:t>
            </a:r>
          </a:p>
          <a:p>
            <a:endParaRPr lang="en-US" sz="1600" b="1" dirty="0">
              <a:solidFill>
                <a:srgbClr val="D00077"/>
              </a:solidFill>
            </a:endParaRPr>
          </a:p>
          <a:p>
            <a:endParaRPr lang="en-US" sz="1600" b="1" dirty="0" smtClean="0">
              <a:solidFill>
                <a:srgbClr val="D00077"/>
              </a:solidFill>
            </a:endParaRPr>
          </a:p>
          <a:p>
            <a:r>
              <a:rPr lang="en-US" sz="1600" b="1" dirty="0" err="1" smtClean="0">
                <a:solidFill>
                  <a:srgbClr val="D00077"/>
                </a:solidFill>
              </a:rPr>
              <a:t>Functie</a:t>
            </a:r>
            <a:r>
              <a:rPr lang="en-US" sz="1600" b="1" dirty="0" smtClean="0">
                <a:solidFill>
                  <a:srgbClr val="D00077"/>
                </a:solidFill>
              </a:rPr>
              <a:t> van de context</a:t>
            </a:r>
          </a:p>
          <a:p>
            <a:endParaRPr lang="en-US" sz="1600" b="1" dirty="0">
              <a:solidFill>
                <a:srgbClr val="D00077"/>
              </a:solidFill>
            </a:endParaRPr>
          </a:p>
          <a:p>
            <a:endParaRPr lang="en-US" sz="1600" b="1" dirty="0" smtClean="0">
              <a:solidFill>
                <a:srgbClr val="D00077"/>
              </a:solidFill>
            </a:endParaRPr>
          </a:p>
          <a:p>
            <a:r>
              <a:rPr lang="en-US" sz="1600" b="1" dirty="0" err="1" smtClean="0">
                <a:solidFill>
                  <a:srgbClr val="D00077"/>
                </a:solidFill>
              </a:rPr>
              <a:t>Karakter</a:t>
            </a:r>
            <a:r>
              <a:rPr lang="en-US" sz="1600" b="1" dirty="0" smtClean="0">
                <a:solidFill>
                  <a:srgbClr val="D00077"/>
                </a:solidFill>
              </a:rPr>
              <a:t> van de context</a:t>
            </a:r>
          </a:p>
          <a:p>
            <a:endParaRPr lang="en-US" sz="1600" b="1" dirty="0">
              <a:solidFill>
                <a:srgbClr val="D00077"/>
              </a:solidFill>
            </a:endParaRPr>
          </a:p>
          <a:p>
            <a:endParaRPr lang="en-US" sz="1600" b="1" dirty="0" smtClean="0">
              <a:solidFill>
                <a:srgbClr val="D00077"/>
              </a:solidFill>
            </a:endParaRPr>
          </a:p>
          <a:p>
            <a:endParaRPr lang="en-US" sz="1600" b="1" dirty="0" smtClean="0">
              <a:solidFill>
                <a:srgbClr val="D00077"/>
              </a:solidFill>
            </a:endParaRPr>
          </a:p>
          <a:p>
            <a:endParaRPr lang="en-US" sz="1600" b="1" dirty="0">
              <a:solidFill>
                <a:srgbClr val="D00077"/>
              </a:solidFill>
            </a:endParaRPr>
          </a:p>
          <a:p>
            <a:r>
              <a:rPr lang="en-US" sz="1600" b="1" dirty="0" err="1" smtClean="0">
                <a:solidFill>
                  <a:srgbClr val="D00077"/>
                </a:solidFill>
              </a:rPr>
              <a:t>Relevantie</a:t>
            </a:r>
            <a:r>
              <a:rPr lang="en-US" sz="1600" b="1" dirty="0" smtClean="0">
                <a:solidFill>
                  <a:srgbClr val="D00077"/>
                </a:solidFill>
              </a:rPr>
              <a:t> van de context</a:t>
            </a:r>
          </a:p>
          <a:p>
            <a:endParaRPr lang="en-US" sz="1600" b="1" dirty="0" smtClean="0">
              <a:solidFill>
                <a:srgbClr val="D00077"/>
              </a:solidFill>
            </a:endParaRPr>
          </a:p>
          <a:p>
            <a:endParaRPr lang="en-US" sz="1600" b="1" dirty="0">
              <a:solidFill>
                <a:srgbClr val="D00077"/>
              </a:solidFill>
            </a:endParaRPr>
          </a:p>
          <a:p>
            <a:endParaRPr lang="en-US" sz="1600" b="1" dirty="0" smtClean="0">
              <a:solidFill>
                <a:srgbClr val="D00077"/>
              </a:solidFill>
            </a:endParaRPr>
          </a:p>
          <a:p>
            <a:r>
              <a:rPr lang="en-US" sz="1600" b="1" dirty="0" err="1" smtClean="0">
                <a:solidFill>
                  <a:srgbClr val="D00077"/>
                </a:solidFill>
              </a:rPr>
              <a:t>Gebruik</a:t>
            </a:r>
            <a:r>
              <a:rPr lang="en-US" sz="1600" b="1" dirty="0" smtClean="0">
                <a:solidFill>
                  <a:srgbClr val="D00077"/>
                </a:solidFill>
              </a:rPr>
              <a:t> van de context</a:t>
            </a:r>
            <a:endParaRPr lang="nl-NL" sz="1600" b="1" dirty="0">
              <a:solidFill>
                <a:srgbClr val="D00077"/>
              </a:solidFill>
            </a:endParaRPr>
          </a:p>
        </p:txBody>
      </p:sp>
    </p:spTree>
    <p:extLst>
      <p:ext uri="{BB962C8B-B14F-4D97-AF65-F5344CB8AC3E}">
        <p14:creationId xmlns:p14="http://schemas.microsoft.com/office/powerpoint/2010/main" val="1085292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211960" y="2132856"/>
            <a:ext cx="4787254" cy="3384376"/>
          </a:xfrm>
        </p:spPr>
      </p:pic>
      <p:sp>
        <p:nvSpPr>
          <p:cNvPr id="2" name="Titel 1"/>
          <p:cNvSpPr>
            <a:spLocks noGrp="1"/>
          </p:cNvSpPr>
          <p:nvPr>
            <p:ph type="title"/>
          </p:nvPr>
        </p:nvSpPr>
        <p:spPr>
          <a:xfrm>
            <a:off x="827584" y="274638"/>
            <a:ext cx="7859216" cy="1143000"/>
          </a:xfrm>
        </p:spPr>
        <p:txBody>
          <a:bodyPr/>
          <a:lstStyle/>
          <a:p>
            <a:r>
              <a:rPr lang="en-US" dirty="0" err="1" smtClean="0"/>
              <a:t>Werken</a:t>
            </a:r>
            <a:r>
              <a:rPr lang="en-US" dirty="0" smtClean="0"/>
              <a:t> met </a:t>
            </a:r>
            <a:r>
              <a:rPr lang="en-US" dirty="0" err="1" smtClean="0"/>
              <a:t>contexten</a:t>
            </a:r>
            <a:endParaRPr lang="nl-NL" dirty="0"/>
          </a:p>
        </p:txBody>
      </p:sp>
      <p:sp>
        <p:nvSpPr>
          <p:cNvPr id="4" name="Tijdelijke aanduiding voor inhoud 3"/>
          <p:cNvSpPr>
            <a:spLocks noGrp="1"/>
          </p:cNvSpPr>
          <p:nvPr>
            <p:ph sz="half" idx="2"/>
          </p:nvPr>
        </p:nvSpPr>
        <p:spPr>
          <a:xfrm>
            <a:off x="755576" y="1340768"/>
            <a:ext cx="3741812" cy="5256584"/>
          </a:xfrm>
        </p:spPr>
        <p:txBody>
          <a:bodyPr/>
          <a:lstStyle/>
          <a:p>
            <a:endParaRPr lang="nl-NL" sz="1800" dirty="0" smtClean="0"/>
          </a:p>
          <a:p>
            <a:r>
              <a:rPr lang="nl-NL" sz="1800" dirty="0" smtClean="0"/>
              <a:t>Vakoverstijgende contexten maken samenhang zichtbaar</a:t>
            </a:r>
          </a:p>
          <a:p>
            <a:endParaRPr lang="nl-NL" sz="1800" dirty="0" smtClean="0"/>
          </a:p>
          <a:p>
            <a:r>
              <a:rPr lang="nl-NL" sz="1800" dirty="0" smtClean="0"/>
              <a:t>Beeldvorming bèta &amp; techniek</a:t>
            </a:r>
          </a:p>
          <a:p>
            <a:endParaRPr lang="nl-NL" sz="1800" dirty="0" smtClean="0"/>
          </a:p>
          <a:p>
            <a:r>
              <a:rPr lang="nl-NL" sz="1800" dirty="0" smtClean="0"/>
              <a:t>Bijdragen aan betekenisvol onderwijs, versterken motivatie en attitude</a:t>
            </a:r>
          </a:p>
          <a:p>
            <a:endParaRPr lang="nl-NL" sz="1800" dirty="0" smtClean="0"/>
          </a:p>
          <a:p>
            <a:r>
              <a:rPr lang="nl-NL" sz="1800" dirty="0" smtClean="0"/>
              <a:t>Contexten geven betekenis aan concepten</a:t>
            </a:r>
          </a:p>
          <a:p>
            <a:endParaRPr lang="nl-NL" sz="1800" dirty="0" smtClean="0"/>
          </a:p>
          <a:p>
            <a:r>
              <a:rPr lang="nl-NL" sz="1800" dirty="0" smtClean="0"/>
              <a:t>Afwisseling van contexten is nodig voor transfer</a:t>
            </a:r>
            <a:endParaRPr lang="nl-NL" sz="1800" dirty="0"/>
          </a:p>
        </p:txBody>
      </p:sp>
    </p:spTree>
    <p:extLst>
      <p:ext uri="{BB962C8B-B14F-4D97-AF65-F5344CB8AC3E}">
        <p14:creationId xmlns:p14="http://schemas.microsoft.com/office/powerpoint/2010/main" val="45232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moet?</a:t>
            </a:r>
            <a:endParaRPr lang="nl-NL" dirty="0"/>
          </a:p>
        </p:txBody>
      </p:sp>
      <p:graphicFrame>
        <p:nvGraphicFramePr>
          <p:cNvPr id="4" name="Tijdelijke aanduiding voor inhoud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966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 nieuwe programma</a:t>
            </a:r>
            <a:endParaRPr lang="nl-NL" dirty="0"/>
          </a:p>
        </p:txBody>
      </p:sp>
      <p:graphicFrame>
        <p:nvGraphicFramePr>
          <p:cNvPr id="4" name="Tijdelijke aanduiding voor inhoud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3904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nl-NL" dirty="0" smtClean="0"/>
              <a:t>Helderheid van het nieuwe programma</a:t>
            </a:r>
            <a:endParaRPr lang="nl-NL" dirty="0"/>
          </a:p>
        </p:txBody>
      </p:sp>
      <p:graphicFrame>
        <p:nvGraphicFramePr>
          <p:cNvPr id="5" name="Tijdelijke aanduiding voor inhoud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7860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Wisselwerking tussen concepten en contexten</a:t>
            </a:r>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260" y="1600200"/>
            <a:ext cx="6031480" cy="4525963"/>
          </a:xfrm>
        </p:spPr>
      </p:pic>
    </p:spTree>
    <p:extLst>
      <p:ext uri="{BB962C8B-B14F-4D97-AF65-F5344CB8AC3E}">
        <p14:creationId xmlns:p14="http://schemas.microsoft.com/office/powerpoint/2010/main" val="44003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Bètavakvernieuwing</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986163285"/>
              </p:ext>
            </p:extLst>
          </p:nvPr>
        </p:nvGraphicFramePr>
        <p:xfrm>
          <a:off x="899592" y="1417638"/>
          <a:ext cx="7162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405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Waartoe?</a:t>
            </a:r>
            <a:endParaRPr lang="nl-NL" dirty="0"/>
          </a:p>
        </p:txBody>
      </p:sp>
      <p:sp>
        <p:nvSpPr>
          <p:cNvPr id="7" name="Tijdelijke aanduiding voor tekst 6"/>
          <p:cNvSpPr>
            <a:spLocks noGrp="1"/>
          </p:cNvSpPr>
          <p:nvPr>
            <p:ph type="body" sz="half" idx="1"/>
          </p:nvPr>
        </p:nvSpPr>
        <p:spPr/>
        <p:txBody>
          <a:bodyPr/>
          <a:lstStyle/>
          <a:p>
            <a:r>
              <a:rPr lang="nl-NL" sz="4000" dirty="0"/>
              <a:t>N</a:t>
            </a:r>
            <a:r>
              <a:rPr lang="nl-NL" sz="4000" dirty="0" smtClean="0"/>
              <a:t>on </a:t>
            </a:r>
            <a:r>
              <a:rPr lang="nl-NL" sz="4000" dirty="0" err="1" smtClean="0"/>
              <a:t>scholae</a:t>
            </a:r>
            <a:r>
              <a:rPr lang="nl-NL" sz="4000" dirty="0" smtClean="0"/>
              <a:t> </a:t>
            </a:r>
            <a:r>
              <a:rPr lang="nl-NL" sz="4000" dirty="0" err="1" smtClean="0"/>
              <a:t>sed</a:t>
            </a:r>
            <a:r>
              <a:rPr lang="nl-NL" sz="4000" dirty="0" smtClean="0"/>
              <a:t> vitae</a:t>
            </a:r>
          </a:p>
          <a:p>
            <a:pPr marL="0" indent="0">
              <a:buNone/>
            </a:pPr>
            <a:r>
              <a:rPr lang="nl-NL" sz="4000" dirty="0"/>
              <a:t>	↓</a:t>
            </a:r>
          </a:p>
          <a:p>
            <a:pPr marL="0" indent="0">
              <a:buNone/>
            </a:pPr>
            <a:r>
              <a:rPr lang="nl-NL" sz="3200" dirty="0">
                <a:solidFill>
                  <a:srgbClr val="D00077"/>
                </a:solidFill>
              </a:rPr>
              <a:t>► </a:t>
            </a:r>
            <a:r>
              <a:rPr lang="nl-NL" sz="3200" dirty="0">
                <a:solidFill>
                  <a:srgbClr val="D00077"/>
                </a:solidFill>
                <a:latin typeface="+mj-lt"/>
                <a:ea typeface="+mj-ea"/>
                <a:cs typeface="+mj-cs"/>
              </a:rPr>
              <a:t>T</a:t>
            </a:r>
            <a:r>
              <a:rPr lang="nl-NL" sz="3200" dirty="0" smtClean="0">
                <a:solidFill>
                  <a:srgbClr val="D00077"/>
                </a:solidFill>
                <a:latin typeface="+mj-lt"/>
                <a:ea typeface="+mj-ea"/>
                <a:cs typeface="+mj-cs"/>
              </a:rPr>
              <a:t>ransfer</a:t>
            </a:r>
            <a:endParaRPr lang="nl-NL" sz="3200" dirty="0">
              <a:solidFill>
                <a:srgbClr val="D00077"/>
              </a:solidFill>
              <a:latin typeface="+mj-lt"/>
              <a:ea typeface="+mj-ea"/>
              <a:cs typeface="+mj-cs"/>
            </a:endParaRPr>
          </a:p>
        </p:txBody>
      </p:sp>
      <p:pic>
        <p:nvPicPr>
          <p:cNvPr id="6" name="Tijdelijke aanduiding voor inhou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988840"/>
            <a:ext cx="3600000" cy="3970093"/>
          </a:xfrm>
        </p:spPr>
      </p:pic>
    </p:spTree>
    <p:extLst>
      <p:ext uri="{BB962C8B-B14F-4D97-AF65-F5344CB8AC3E}">
        <p14:creationId xmlns:p14="http://schemas.microsoft.com/office/powerpoint/2010/main" val="3164911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Concept-context in examenprogramma’s</a:t>
            </a:r>
            <a:endParaRPr lang="nl-NL" dirty="0"/>
          </a:p>
        </p:txBody>
      </p:sp>
      <p:sp>
        <p:nvSpPr>
          <p:cNvPr id="3" name="Tijdelijke aanduiding voor inhoud 2"/>
          <p:cNvSpPr>
            <a:spLocks noGrp="1"/>
          </p:cNvSpPr>
          <p:nvPr>
            <p:ph idx="1"/>
          </p:nvPr>
        </p:nvSpPr>
        <p:spPr/>
        <p:txBody>
          <a:bodyPr/>
          <a:lstStyle/>
          <a:p>
            <a:r>
              <a:rPr lang="nl-NL" sz="2400" dirty="0" smtClean="0"/>
              <a:t>Formulering in eindtermen:</a:t>
            </a:r>
          </a:p>
          <a:p>
            <a:endParaRPr lang="nl-NL" sz="2400" dirty="0" smtClean="0"/>
          </a:p>
          <a:p>
            <a:pPr lvl="1" indent="-342900">
              <a:buFont typeface="Wingdings" pitchFamily="2" charset="2"/>
              <a:buChar char="Ø"/>
            </a:pPr>
            <a:r>
              <a:rPr lang="nl-NL" sz="2400" dirty="0" smtClean="0">
                <a:solidFill>
                  <a:srgbClr val="D00077"/>
                </a:solidFill>
              </a:rPr>
              <a:t>Wendbaar</a:t>
            </a:r>
            <a:r>
              <a:rPr lang="nl-NL" sz="2400" dirty="0" smtClean="0"/>
              <a:t> </a:t>
            </a:r>
            <a:r>
              <a:rPr lang="nl-NL" sz="2400" dirty="0"/>
              <a:t>toepassen van (voorgeschreven) concepten in (wisselende, al dan niet voorgeschreven) </a:t>
            </a:r>
            <a:r>
              <a:rPr lang="nl-NL" sz="2400" dirty="0" smtClean="0"/>
              <a:t>contexten</a:t>
            </a:r>
          </a:p>
          <a:p>
            <a:pPr marL="400050" lvl="1" indent="0">
              <a:buNone/>
            </a:pPr>
            <a:endParaRPr lang="nl-NL" sz="2400" dirty="0"/>
          </a:p>
          <a:p>
            <a:pPr marL="285750"/>
            <a:r>
              <a:rPr lang="nl-NL" sz="2400" dirty="0" smtClean="0"/>
              <a:t>Keuze van type domeinen</a:t>
            </a:r>
          </a:p>
          <a:p>
            <a:pPr marL="285750"/>
            <a:endParaRPr lang="nl-NL" sz="2400" dirty="0"/>
          </a:p>
          <a:p>
            <a:pPr marL="285750"/>
            <a:r>
              <a:rPr lang="nl-NL" sz="2400" dirty="0" smtClean="0"/>
              <a:t>Specifiek vaardigheden op het gebied van concept-context.</a:t>
            </a:r>
            <a:endParaRPr lang="nl-NL" sz="2400" dirty="0"/>
          </a:p>
          <a:p>
            <a:endParaRPr lang="nl-NL" dirty="0" smtClean="0"/>
          </a:p>
          <a:p>
            <a:endParaRPr lang="nl-NL" dirty="0"/>
          </a:p>
        </p:txBody>
      </p:sp>
    </p:spTree>
    <p:extLst>
      <p:ext uri="{BB962C8B-B14F-4D97-AF65-F5344CB8AC3E}">
        <p14:creationId xmlns:p14="http://schemas.microsoft.com/office/powerpoint/2010/main" val="3976724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Presentatie_01_magenta</Template>
  <TotalTime>259</TotalTime>
  <Words>748</Words>
  <Application>Microsoft Office PowerPoint</Application>
  <PresentationFormat>Diavoorstelling (4:3)</PresentationFormat>
  <Paragraphs>227</Paragraphs>
  <Slides>29</Slides>
  <Notes>16</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Presentatie_01_magenta</vt:lpstr>
      <vt:lpstr>CoCo – Wisselwerking tussen concepten en contexten</vt:lpstr>
      <vt:lpstr>Monitoring en evaluatie Invoering bètavernieuwing</vt:lpstr>
      <vt:lpstr>Wat moet?</vt:lpstr>
      <vt:lpstr>Kenmerken nieuwe programma</vt:lpstr>
      <vt:lpstr>Helderheid van het nieuwe programma</vt:lpstr>
      <vt:lpstr>Wisselwerking tussen concepten en contexten</vt:lpstr>
      <vt:lpstr>Bètavakvernieuwing</vt:lpstr>
      <vt:lpstr>Waartoe?</vt:lpstr>
      <vt:lpstr>Concept-context in examenprogramma’s</vt:lpstr>
      <vt:lpstr>Wel /niet voorschrijven van concepten en contexten</vt:lpstr>
      <vt:lpstr>Hoe leren zij?</vt:lpstr>
      <vt:lpstr>Betekenisvol onderwijs</vt:lpstr>
      <vt:lpstr>Concept-contextvenster  (Bruning &amp; Michels, 2013)</vt:lpstr>
      <vt:lpstr>Concept-contextvenster:  twee vragen, vier kwadranten</vt:lpstr>
      <vt:lpstr>PowerPoint-presentatie</vt:lpstr>
      <vt:lpstr>PowerPoint-presentatie</vt:lpstr>
      <vt:lpstr>PowerPoint-presentatie</vt:lpstr>
      <vt:lpstr>PowerPoint-presentatie</vt:lpstr>
      <vt:lpstr>PowerPoint-presentatie</vt:lpstr>
      <vt:lpstr>Concept-contextvenster</vt:lpstr>
      <vt:lpstr>Meer informatie?</vt:lpstr>
      <vt:lpstr>Extra dia’s concept-context algemeen</vt:lpstr>
      <vt:lpstr>Opdrachten</vt:lpstr>
      <vt:lpstr>Concepten</vt:lpstr>
      <vt:lpstr>Concepten</vt:lpstr>
      <vt:lpstr>Focus op kernconcepten</vt:lpstr>
      <vt:lpstr>Contexten</vt:lpstr>
      <vt:lpstr>Soorten contexten</vt:lpstr>
      <vt:lpstr>Werken met contexten</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Monique van der Hoeven</dc:creator>
  <cp:lastModifiedBy>Lucia Bruning</cp:lastModifiedBy>
  <cp:revision>42</cp:revision>
  <cp:lastPrinted>2013-09-12T08:38:59Z</cp:lastPrinted>
  <dcterms:created xsi:type="dcterms:W3CDTF">2013-08-30T10:05:42Z</dcterms:created>
  <dcterms:modified xsi:type="dcterms:W3CDTF">2013-12-12T09:36:26Z</dcterms:modified>
</cp:coreProperties>
</file>